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Helvetica" panose="020B0604020202020204" pitchFamily="34" charset="0"/>
      <p:regular r:id="rId20"/>
      <p:bold r:id="rId21"/>
      <p:italic r:id="rId22"/>
      <p:boldItalic r:id="rId23"/>
    </p:embeddedFont>
    <p:embeddedFont>
      <p:font typeface="Montserrat" panose="00000500000000000000" pitchFamily="2" charset="0"/>
      <p:regular r:id="rId24"/>
      <p:bold r:id="rId25"/>
      <p:italic r:id="rId26"/>
      <p:boldItalic r:id="rId27"/>
    </p:embeddedFont>
    <p:embeddedFont>
      <p:font typeface="Montserrat Bold" panose="00000800000000000000" pitchFamily="2"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17.06.2025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State of the art:</a:t>
            </a:r>
          </a:p>
          <a:p>
            <a:r>
              <a:rPr lang="en-US"/>
              <a:t>• the highest degree of development of an art or technique at a particular time.</a:t>
            </a:r>
          </a:p>
          <a:p>
            <a:endParaRPr lang="en-US"/>
          </a:p>
          <a:p>
            <a:r>
              <a:rPr lang="en-US"/>
              <a:t>I. Applied concepts:</a:t>
            </a:r>
          </a:p>
          <a:p>
            <a:r>
              <a:rPr lang="en-US"/>
              <a:t>1. Interactive public art;</a:t>
            </a:r>
          </a:p>
          <a:p>
            <a:r>
              <a:rPr lang="en-US"/>
              <a:t>2. Digital drawing;</a:t>
            </a:r>
          </a:p>
          <a:p>
            <a:r>
              <a:rPr lang="en-US"/>
              <a:t>3. Projection technology</a:t>
            </a:r>
          </a:p>
          <a:p>
            <a:r>
              <a:rPr lang="en-US"/>
              <a:t>4. User engagement;</a:t>
            </a:r>
          </a:p>
          <a:p>
            <a:r>
              <a:rPr lang="en-US"/>
              <a:t>5. Art-is-a-challenge (daily/weekly challenges);</a:t>
            </a:r>
          </a:p>
          <a:p>
            <a:r>
              <a:rPr lang="en-US"/>
              <a:t>6. Real-time interaction;</a:t>
            </a:r>
          </a:p>
          <a:p>
            <a:r>
              <a:rPr lang="en-US"/>
              <a:t>7. Sustainability;</a:t>
            </a:r>
          </a:p>
          <a:p>
            <a:r>
              <a:rPr lang="en-US"/>
              <a:t>8. Public space innovation.</a:t>
            </a:r>
          </a:p>
          <a:p>
            <a:endParaRPr lang="en-US"/>
          </a:p>
          <a:p>
            <a:r>
              <a:rPr lang="en-US"/>
              <a:t>II. Current status analysis:</a:t>
            </a:r>
          </a:p>
          <a:p>
            <a:r>
              <a:rPr lang="en-US"/>
              <a:t>1. Digital drawing apps (Adobe Fresco, Procreate) - great for individual use, but they don't focus on public collaboration;</a:t>
            </a:r>
          </a:p>
          <a:p>
            <a:r>
              <a:rPr lang="en-US"/>
              <a:t>2. Interactive screens &amp; Projection systems (Microsoft Surface Hub, Smartboards, Epson Projectors) - interactive but require direct contact with the screen;</a:t>
            </a:r>
          </a:p>
          <a:p>
            <a:r>
              <a:rPr lang="en-US"/>
              <a:t>3. Interactive art in public spaces (Digital Graffiti projects, Metro Art Screens) - emphasizes real-time interaction and changing themes each week to keep the experience fresh and engaging;</a:t>
            </a:r>
          </a:p>
          <a:p>
            <a:endParaRPr lang="en-US"/>
          </a:p>
          <a:p>
            <a:r>
              <a:rPr lang="en-US"/>
              <a:t>III. Justification for the research &amp; limitations:</a:t>
            </a:r>
          </a:p>
          <a:p>
            <a:r>
              <a:rPr lang="en-US"/>
              <a:t>1. Finding methods to bring real-time experience;</a:t>
            </a:r>
          </a:p>
          <a:p>
            <a:r>
              <a:rPr lang="en-US"/>
              <a:t>2. Engaging with large groups of people;</a:t>
            </a:r>
          </a:p>
          <a:p>
            <a:r>
              <a:rPr lang="en-US"/>
              <a:t>3. Creating community-driven art;</a:t>
            </a:r>
          </a:p>
          <a:p>
            <a:r>
              <a:rPr lang="en-US"/>
              <a:t>4. Increasing interest in expressing the creativity;</a:t>
            </a:r>
          </a:p>
          <a:p>
            <a:r>
              <a:rPr lang="en-US"/>
              <a:t>5. Escaping the social media addiction.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make waiting at metro stations more enjoyable, we created an interactive art experience.  The artwork is then displayed on a projector, this makes the waiting time a fun and creative experience.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be able to interract you can use your phone by scanning the QR code or you can use the tablet with pen in the metro station. First you have to login or create an account. After you finnished the drawing you submit it and it will appear on the screen in the station.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how the screen would look like.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a short Demo video to show how it works on your phone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Project ethics refers to create a product that is safe, effective, and in line with legal and ethical standards.</a:t>
            </a:r>
          </a:p>
          <a:p>
            <a:endParaRPr lang="en-US"/>
          </a:p>
          <a:p>
            <a:r>
              <a:rPr lang="en-US"/>
              <a:t>Ensure transparency, honesty, and fairness.</a:t>
            </a:r>
          </a:p>
          <a:p>
            <a:r>
              <a:rPr lang="en-US"/>
              <a:t>and by respecting all users is vital to the success of our inclusive and widely accessible project.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8.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sv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43.jpeg"/><Relationship Id="rId4" Type="http://schemas.openxmlformats.org/officeDocument/2006/relationships/notesSlide" Target="../notesSlides/notesSlide9.xml"/><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8.png"/><Relationship Id="rId5" Type="http://schemas.openxmlformats.org/officeDocument/2006/relationships/image" Target="../media/image3.png"/><Relationship Id="rId10" Type="http://schemas.openxmlformats.org/officeDocument/2006/relationships/image" Target="../media/image47.svg"/><Relationship Id="rId4" Type="http://schemas.openxmlformats.org/officeDocument/2006/relationships/image" Target="../media/image2.sv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2.jpeg"/><Relationship Id="rId4" Type="http://schemas.openxmlformats.org/officeDocument/2006/relationships/notesSlide" Target="../notesSlides/notesSlide5.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3.jpeg"/><Relationship Id="rId4" Type="http://schemas.openxmlformats.org/officeDocument/2006/relationships/notesSlide" Target="../notesSlides/notesSlide6.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1653910">
            <a:off x="7835090" y="-5102216"/>
            <a:ext cx="15182868" cy="15637785"/>
          </a:xfrm>
          <a:custGeom>
            <a:avLst/>
            <a:gdLst/>
            <a:ahLst/>
            <a:cxnLst/>
            <a:rect l="l" t="t" r="r" b="b"/>
            <a:pathLst>
              <a:path w="15182868" h="15637785">
                <a:moveTo>
                  <a:pt x="0" y="0"/>
                </a:moveTo>
                <a:lnTo>
                  <a:pt x="15182868" y="0"/>
                </a:lnTo>
                <a:lnTo>
                  <a:pt x="15182868" y="15637785"/>
                </a:lnTo>
                <a:lnTo>
                  <a:pt x="0" y="15637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547997" y="2716677"/>
            <a:ext cx="7757054" cy="10964034"/>
          </a:xfrm>
          <a:custGeom>
            <a:avLst/>
            <a:gdLst/>
            <a:ahLst/>
            <a:cxnLst/>
            <a:rect l="l" t="t" r="r" b="b"/>
            <a:pathLst>
              <a:path w="7757054" h="10964034">
                <a:moveTo>
                  <a:pt x="0" y="0"/>
                </a:moveTo>
                <a:lnTo>
                  <a:pt x="7757054" y="0"/>
                </a:lnTo>
                <a:lnTo>
                  <a:pt x="7757054" y="10964033"/>
                </a:lnTo>
                <a:lnTo>
                  <a:pt x="0" y="10964033"/>
                </a:lnTo>
                <a:lnTo>
                  <a:pt x="0" y="0"/>
                </a:lnTo>
                <a:close/>
              </a:path>
            </a:pathLst>
          </a:custGeom>
          <a:blipFill>
            <a:blip r:embed="rId4"/>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5" name="TextBox 5"/>
          <p:cNvSpPr txBox="1"/>
          <p:nvPr/>
        </p:nvSpPr>
        <p:spPr>
          <a:xfrm>
            <a:off x="1028700" y="6766560"/>
            <a:ext cx="4281292" cy="2491740"/>
          </a:xfrm>
          <a:prstGeom prst="rect">
            <a:avLst/>
          </a:prstGeom>
        </p:spPr>
        <p:txBody>
          <a:bodyPr lIns="0" tIns="0" rIns="0" bIns="0" rtlCol="0" anchor="t">
            <a:spAutoFit/>
          </a:bodyPr>
          <a:lstStyle/>
          <a:p>
            <a:pPr algn="l">
              <a:lnSpc>
                <a:spcPts val="3359"/>
              </a:lnSpc>
            </a:pPr>
            <a:r>
              <a:rPr lang="en-US" sz="2400">
                <a:solidFill>
                  <a:srgbClr val="000000"/>
                </a:solidFill>
                <a:latin typeface="Montserrat"/>
                <a:ea typeface="Montserrat"/>
                <a:cs typeface="Montserrat"/>
                <a:sym typeface="Montserrat"/>
              </a:rPr>
              <a:t>Tim Norrgård</a:t>
            </a:r>
          </a:p>
          <a:p>
            <a:pPr algn="l">
              <a:lnSpc>
                <a:spcPts val="3359"/>
              </a:lnSpc>
            </a:pPr>
            <a:r>
              <a:rPr lang="en-US" sz="2400">
                <a:solidFill>
                  <a:srgbClr val="000000"/>
                </a:solidFill>
                <a:latin typeface="Montserrat"/>
                <a:ea typeface="Montserrat"/>
                <a:cs typeface="Montserrat"/>
                <a:sym typeface="Montserrat"/>
              </a:rPr>
              <a:t>Jouke Klinkenberg</a:t>
            </a:r>
          </a:p>
          <a:p>
            <a:pPr algn="l">
              <a:lnSpc>
                <a:spcPts val="3359"/>
              </a:lnSpc>
            </a:pPr>
            <a:r>
              <a:rPr lang="en-US" sz="2400">
                <a:solidFill>
                  <a:srgbClr val="000000"/>
                </a:solidFill>
                <a:latin typeface="Montserrat"/>
                <a:ea typeface="Montserrat"/>
                <a:cs typeface="Montserrat"/>
                <a:sym typeface="Montserrat"/>
              </a:rPr>
              <a:t>Mateusz Cieśliński</a:t>
            </a:r>
          </a:p>
          <a:p>
            <a:pPr algn="l">
              <a:lnSpc>
                <a:spcPts val="3359"/>
              </a:lnSpc>
            </a:pPr>
            <a:r>
              <a:rPr lang="en-US" sz="2400">
                <a:solidFill>
                  <a:srgbClr val="000000"/>
                </a:solidFill>
                <a:latin typeface="Montserrat"/>
                <a:ea typeface="Montserrat"/>
                <a:cs typeface="Montserrat"/>
                <a:sym typeface="Montserrat"/>
              </a:rPr>
              <a:t>Esther Sala Cao</a:t>
            </a:r>
          </a:p>
          <a:p>
            <a:pPr algn="l">
              <a:lnSpc>
                <a:spcPts val="3359"/>
              </a:lnSpc>
            </a:pPr>
            <a:r>
              <a:rPr lang="en-US" sz="2400">
                <a:solidFill>
                  <a:srgbClr val="000000"/>
                </a:solidFill>
                <a:latin typeface="Montserrat"/>
                <a:ea typeface="Montserrat"/>
                <a:cs typeface="Montserrat"/>
                <a:sym typeface="Montserrat"/>
              </a:rPr>
              <a:t>Victor Van Cauwenberghe</a:t>
            </a:r>
          </a:p>
          <a:p>
            <a:pPr algn="l">
              <a:lnSpc>
                <a:spcPts val="3359"/>
              </a:lnSpc>
            </a:pPr>
            <a:r>
              <a:rPr lang="en-US" sz="2400">
                <a:solidFill>
                  <a:srgbClr val="000000"/>
                </a:solidFill>
                <a:latin typeface="Montserrat"/>
                <a:ea typeface="Montserrat"/>
                <a:cs typeface="Montserrat"/>
                <a:sym typeface="Montserrat"/>
              </a:rPr>
              <a:t>Flavius-Cristian Blanariu</a:t>
            </a:r>
          </a:p>
        </p:txBody>
      </p:sp>
      <p:sp>
        <p:nvSpPr>
          <p:cNvPr id="6" name="Freeform 6"/>
          <p:cNvSpPr/>
          <p:nvPr/>
        </p:nvSpPr>
        <p:spPr>
          <a:xfrm>
            <a:off x="1028700" y="1248908"/>
            <a:ext cx="11561015" cy="2299711"/>
          </a:xfrm>
          <a:custGeom>
            <a:avLst/>
            <a:gdLst/>
            <a:ahLst/>
            <a:cxnLst/>
            <a:rect l="l" t="t" r="r" b="b"/>
            <a:pathLst>
              <a:path w="11561015" h="2299711">
                <a:moveTo>
                  <a:pt x="0" y="0"/>
                </a:moveTo>
                <a:lnTo>
                  <a:pt x="11561015" y="0"/>
                </a:lnTo>
                <a:lnTo>
                  <a:pt x="11561015" y="2299711"/>
                </a:lnTo>
                <a:lnTo>
                  <a:pt x="0" y="2299711"/>
                </a:lnTo>
                <a:lnTo>
                  <a:pt x="0" y="0"/>
                </a:lnTo>
                <a:close/>
              </a:path>
            </a:pathLst>
          </a:custGeom>
          <a:blipFill>
            <a:blip r:embed="rId4"/>
            <a:stretch>
              <a:fillRect l="-43178" t="-745620" r="-52004" b="-541259"/>
            </a:stretch>
          </a:blipFill>
        </p:spPr>
      </p:sp>
      <p:sp>
        <p:nvSpPr>
          <p:cNvPr id="7" name="TextBox 7"/>
          <p:cNvSpPr txBox="1"/>
          <p:nvPr/>
        </p:nvSpPr>
        <p:spPr>
          <a:xfrm>
            <a:off x="791154" y="3277156"/>
            <a:ext cx="6018053" cy="495300"/>
          </a:xfrm>
          <a:prstGeom prst="rect">
            <a:avLst/>
          </a:prstGeom>
        </p:spPr>
        <p:txBody>
          <a:bodyPr lIns="0" tIns="0" rIns="0" bIns="0" rtlCol="0" anchor="t">
            <a:spAutoFit/>
          </a:bodyPr>
          <a:lstStyle/>
          <a:p>
            <a:pPr algn="ctr">
              <a:lnSpc>
                <a:spcPts val="4199"/>
              </a:lnSpc>
            </a:pPr>
            <a:r>
              <a:rPr lang="en-US" sz="2999" b="1">
                <a:solidFill>
                  <a:srgbClr val="000000"/>
                </a:solidFill>
                <a:latin typeface="Montserrat Bold"/>
                <a:ea typeface="Montserrat Bold"/>
                <a:cs typeface="Montserrat Bold"/>
                <a:sym typeface="Montserrat Bold"/>
              </a:rPr>
              <a:t>FINAL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Freeform 5"/>
          <p:cNvSpPr/>
          <p:nvPr/>
        </p:nvSpPr>
        <p:spPr>
          <a:xfrm>
            <a:off x="5040202" y="3708349"/>
            <a:ext cx="7774772" cy="6563590"/>
          </a:xfrm>
          <a:custGeom>
            <a:avLst/>
            <a:gdLst/>
            <a:ahLst/>
            <a:cxnLst/>
            <a:rect l="l" t="t" r="r" b="b"/>
            <a:pathLst>
              <a:path w="7774772" h="6563590">
                <a:moveTo>
                  <a:pt x="0" y="0"/>
                </a:moveTo>
                <a:lnTo>
                  <a:pt x="7774772" y="0"/>
                </a:lnTo>
                <a:lnTo>
                  <a:pt x="7774772" y="6563590"/>
                </a:lnTo>
                <a:lnTo>
                  <a:pt x="0" y="6563590"/>
                </a:lnTo>
                <a:lnTo>
                  <a:pt x="0" y="0"/>
                </a:lnTo>
                <a:close/>
              </a:path>
            </a:pathLst>
          </a:custGeom>
          <a:blipFill>
            <a:blip r:embed="rId7"/>
            <a:stretch>
              <a:fillRect l="-20626" t="-93229" r="-29052" b="-43168"/>
            </a:stretch>
          </a:blipFill>
        </p:spPr>
      </p:sp>
      <p:sp>
        <p:nvSpPr>
          <p:cNvPr id="6" name="Freeform 6"/>
          <p:cNvSpPr/>
          <p:nvPr/>
        </p:nvSpPr>
        <p:spPr>
          <a:xfrm rot="515102">
            <a:off x="12324638" y="2357479"/>
            <a:ext cx="5235578" cy="4715189"/>
          </a:xfrm>
          <a:custGeom>
            <a:avLst/>
            <a:gdLst/>
            <a:ahLst/>
            <a:cxnLst/>
            <a:rect l="l" t="t" r="r" b="b"/>
            <a:pathLst>
              <a:path w="5235578" h="4715189">
                <a:moveTo>
                  <a:pt x="0" y="0"/>
                </a:moveTo>
                <a:lnTo>
                  <a:pt x="5235577" y="0"/>
                </a:lnTo>
                <a:lnTo>
                  <a:pt x="5235577" y="4715189"/>
                </a:lnTo>
                <a:lnTo>
                  <a:pt x="0" y="4715189"/>
                </a:lnTo>
                <a:lnTo>
                  <a:pt x="0" y="0"/>
                </a:lnTo>
                <a:close/>
              </a:path>
            </a:pathLst>
          </a:custGeom>
          <a:blipFill>
            <a:blip r:embed="rId8"/>
            <a:stretch>
              <a:fillRect l="-26743" t="-105262" r="-11901"/>
            </a:stretch>
          </a:blipFill>
        </p:spPr>
      </p:sp>
      <p:sp>
        <p:nvSpPr>
          <p:cNvPr id="7" name="Freeform 7"/>
          <p:cNvSpPr/>
          <p:nvPr/>
        </p:nvSpPr>
        <p:spPr>
          <a:xfrm>
            <a:off x="958036" y="2868429"/>
            <a:ext cx="4816006" cy="3693288"/>
          </a:xfrm>
          <a:custGeom>
            <a:avLst/>
            <a:gdLst/>
            <a:ahLst/>
            <a:cxnLst/>
            <a:rect l="l" t="t" r="r" b="b"/>
            <a:pathLst>
              <a:path w="4816006" h="3693288">
                <a:moveTo>
                  <a:pt x="0" y="0"/>
                </a:moveTo>
                <a:lnTo>
                  <a:pt x="4816007" y="0"/>
                </a:lnTo>
                <a:lnTo>
                  <a:pt x="4816007" y="3693288"/>
                </a:lnTo>
                <a:lnTo>
                  <a:pt x="0" y="3693288"/>
                </a:lnTo>
                <a:lnTo>
                  <a:pt x="0" y="0"/>
                </a:lnTo>
                <a:close/>
              </a:path>
            </a:pathLst>
          </a:custGeom>
          <a:blipFill>
            <a:blip r:embed="rId9"/>
            <a:stretch>
              <a:fillRect l="-7148" t="-17606" r="-13105"/>
            </a:stretch>
          </a:blipFill>
        </p:spPr>
      </p:sp>
      <p:sp>
        <p:nvSpPr>
          <p:cNvPr id="8" name="TextBox 8"/>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10</a:t>
            </a:r>
          </a:p>
        </p:txBody>
      </p:sp>
      <p:sp>
        <p:nvSpPr>
          <p:cNvPr id="9" name="Freeform 9"/>
          <p:cNvSpPr/>
          <p:nvPr/>
        </p:nvSpPr>
        <p:spPr>
          <a:xfrm>
            <a:off x="739047" y="757883"/>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10"/>
            <a:stretch>
              <a:fillRect l="-6253" t="-775679" r="-54300" b="-448460"/>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Freeform 5"/>
          <p:cNvSpPr/>
          <p:nvPr/>
        </p:nvSpPr>
        <p:spPr>
          <a:xfrm>
            <a:off x="1480967" y="6325334"/>
            <a:ext cx="2836461" cy="2836461"/>
          </a:xfrm>
          <a:custGeom>
            <a:avLst/>
            <a:gdLst/>
            <a:ahLst/>
            <a:cxnLst/>
            <a:rect l="l" t="t" r="r" b="b"/>
            <a:pathLst>
              <a:path w="2836461" h="2836461">
                <a:moveTo>
                  <a:pt x="0" y="0"/>
                </a:moveTo>
                <a:lnTo>
                  <a:pt x="2836461" y="0"/>
                </a:lnTo>
                <a:lnTo>
                  <a:pt x="2836461" y="2836461"/>
                </a:lnTo>
                <a:lnTo>
                  <a:pt x="0" y="28364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615365" y="3005613"/>
            <a:ext cx="2258221" cy="2849490"/>
          </a:xfrm>
          <a:custGeom>
            <a:avLst/>
            <a:gdLst/>
            <a:ahLst/>
            <a:cxnLst/>
            <a:rect l="l" t="t" r="r" b="b"/>
            <a:pathLst>
              <a:path w="2258221" h="2849490">
                <a:moveTo>
                  <a:pt x="0" y="0"/>
                </a:moveTo>
                <a:lnTo>
                  <a:pt x="2258221" y="0"/>
                </a:lnTo>
                <a:lnTo>
                  <a:pt x="2258221" y="2849490"/>
                </a:lnTo>
                <a:lnTo>
                  <a:pt x="0" y="28494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104542" y="3007715"/>
            <a:ext cx="2639618" cy="2464744"/>
          </a:xfrm>
          <a:custGeom>
            <a:avLst/>
            <a:gdLst/>
            <a:ahLst/>
            <a:cxnLst/>
            <a:rect l="l" t="t" r="r" b="b"/>
            <a:pathLst>
              <a:path w="2639618" h="2464744">
                <a:moveTo>
                  <a:pt x="0" y="0"/>
                </a:moveTo>
                <a:lnTo>
                  <a:pt x="2639619" y="0"/>
                </a:lnTo>
                <a:lnTo>
                  <a:pt x="2639619" y="2464744"/>
                </a:lnTo>
                <a:lnTo>
                  <a:pt x="0" y="24647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7715565" y="2747522"/>
            <a:ext cx="2985131" cy="2985131"/>
          </a:xfrm>
          <a:custGeom>
            <a:avLst/>
            <a:gdLst/>
            <a:ahLst/>
            <a:cxnLst/>
            <a:rect l="l" t="t" r="r" b="b"/>
            <a:pathLst>
              <a:path w="2985131" h="2985131">
                <a:moveTo>
                  <a:pt x="0" y="0"/>
                </a:moveTo>
                <a:lnTo>
                  <a:pt x="2985131" y="0"/>
                </a:lnTo>
                <a:lnTo>
                  <a:pt x="2985131" y="2985131"/>
                </a:lnTo>
                <a:lnTo>
                  <a:pt x="0" y="2985131"/>
                </a:lnTo>
                <a:lnTo>
                  <a:pt x="0" y="0"/>
                </a:lnTo>
                <a:close/>
              </a:path>
            </a:pathLst>
          </a:custGeom>
          <a:blipFill>
            <a:blip r:embed="rId13"/>
            <a:stretch>
              <a:fillRect/>
            </a:stretch>
          </a:blipFill>
        </p:spPr>
      </p:sp>
      <p:sp>
        <p:nvSpPr>
          <p:cNvPr id="9" name="Freeform 9"/>
          <p:cNvSpPr/>
          <p:nvPr/>
        </p:nvSpPr>
        <p:spPr>
          <a:xfrm>
            <a:off x="7502017" y="6463980"/>
            <a:ext cx="3412226" cy="2559170"/>
          </a:xfrm>
          <a:custGeom>
            <a:avLst/>
            <a:gdLst/>
            <a:ahLst/>
            <a:cxnLst/>
            <a:rect l="l" t="t" r="r" b="b"/>
            <a:pathLst>
              <a:path w="3412226" h="2559170">
                <a:moveTo>
                  <a:pt x="0" y="0"/>
                </a:moveTo>
                <a:lnTo>
                  <a:pt x="3412226" y="0"/>
                </a:lnTo>
                <a:lnTo>
                  <a:pt x="3412226" y="2559169"/>
                </a:lnTo>
                <a:lnTo>
                  <a:pt x="0" y="2559169"/>
                </a:lnTo>
                <a:lnTo>
                  <a:pt x="0" y="0"/>
                </a:lnTo>
                <a:close/>
              </a:path>
            </a:pathLst>
          </a:custGeom>
          <a:blipFill>
            <a:blip r:embed="rId14"/>
            <a:stretch>
              <a:fillRect/>
            </a:stretch>
          </a:blipFill>
        </p:spPr>
      </p:sp>
      <p:sp>
        <p:nvSpPr>
          <p:cNvPr id="10" name="Freeform 10"/>
          <p:cNvSpPr/>
          <p:nvPr/>
        </p:nvSpPr>
        <p:spPr>
          <a:xfrm>
            <a:off x="13015715" y="6243361"/>
            <a:ext cx="2817273" cy="2817273"/>
          </a:xfrm>
          <a:custGeom>
            <a:avLst/>
            <a:gdLst/>
            <a:ahLst/>
            <a:cxnLst/>
            <a:rect l="l" t="t" r="r" b="b"/>
            <a:pathLst>
              <a:path w="2817273" h="2817273">
                <a:moveTo>
                  <a:pt x="0" y="0"/>
                </a:moveTo>
                <a:lnTo>
                  <a:pt x="2817273" y="0"/>
                </a:lnTo>
                <a:lnTo>
                  <a:pt x="2817273" y="2817273"/>
                </a:lnTo>
                <a:lnTo>
                  <a:pt x="0" y="2817273"/>
                </a:lnTo>
                <a:lnTo>
                  <a:pt x="0" y="0"/>
                </a:lnTo>
                <a:close/>
              </a:path>
            </a:pathLst>
          </a:custGeom>
          <a:blipFill>
            <a:blip r:embed="rId15"/>
            <a:stretch>
              <a:fillRect/>
            </a:stretch>
          </a:blipFill>
        </p:spPr>
      </p:sp>
      <p:sp>
        <p:nvSpPr>
          <p:cNvPr id="11" name="TextBox 11"/>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11</a:t>
            </a:r>
          </a:p>
        </p:txBody>
      </p:sp>
      <p:sp>
        <p:nvSpPr>
          <p:cNvPr id="12" name="TextBox 12"/>
          <p:cNvSpPr txBox="1"/>
          <p:nvPr/>
        </p:nvSpPr>
        <p:spPr>
          <a:xfrm>
            <a:off x="7866172" y="1929189"/>
            <a:ext cx="2683917" cy="543429"/>
          </a:xfrm>
          <a:prstGeom prst="rect">
            <a:avLst/>
          </a:prstGeom>
        </p:spPr>
        <p:txBody>
          <a:bodyPr lIns="0" tIns="0" rIns="0" bIns="0" rtlCol="0" anchor="t">
            <a:spAutoFit/>
          </a:bodyPr>
          <a:lstStyle/>
          <a:p>
            <a:pPr algn="ctr">
              <a:lnSpc>
                <a:spcPts val="4265"/>
              </a:lnSpc>
              <a:spcBef>
                <a:spcPct val="0"/>
              </a:spcBef>
            </a:pPr>
            <a:r>
              <a:rPr lang="en-US" sz="3046">
                <a:solidFill>
                  <a:srgbClr val="000000"/>
                </a:solidFill>
                <a:latin typeface="Helvetica"/>
                <a:ea typeface="Helvetica"/>
                <a:cs typeface="Helvetica"/>
                <a:sym typeface="Helvetica"/>
              </a:rPr>
              <a:t>Communication</a:t>
            </a:r>
          </a:p>
        </p:txBody>
      </p:sp>
      <p:sp>
        <p:nvSpPr>
          <p:cNvPr id="13" name="TextBox 13"/>
          <p:cNvSpPr txBox="1"/>
          <p:nvPr/>
        </p:nvSpPr>
        <p:spPr>
          <a:xfrm>
            <a:off x="13658763" y="1929189"/>
            <a:ext cx="1531177" cy="543429"/>
          </a:xfrm>
          <a:prstGeom prst="rect">
            <a:avLst/>
          </a:prstGeom>
        </p:spPr>
        <p:txBody>
          <a:bodyPr lIns="0" tIns="0" rIns="0" bIns="0" rtlCol="0" anchor="t">
            <a:spAutoFit/>
          </a:bodyPr>
          <a:lstStyle/>
          <a:p>
            <a:pPr algn="ctr">
              <a:lnSpc>
                <a:spcPts val="4265"/>
              </a:lnSpc>
              <a:spcBef>
                <a:spcPct val="0"/>
              </a:spcBef>
            </a:pPr>
            <a:r>
              <a:rPr lang="en-US" sz="3046">
                <a:solidFill>
                  <a:srgbClr val="000000"/>
                </a:solidFill>
                <a:latin typeface="Helvetica"/>
                <a:ea typeface="Helvetica"/>
                <a:cs typeface="Helvetica"/>
                <a:sym typeface="Helvetica"/>
              </a:rPr>
              <a:t>Frontend</a:t>
            </a:r>
          </a:p>
        </p:txBody>
      </p:sp>
      <p:sp>
        <p:nvSpPr>
          <p:cNvPr id="14" name="TextBox 14"/>
          <p:cNvSpPr txBox="1"/>
          <p:nvPr/>
        </p:nvSpPr>
        <p:spPr>
          <a:xfrm>
            <a:off x="2154122" y="1929189"/>
            <a:ext cx="1490152" cy="543429"/>
          </a:xfrm>
          <a:prstGeom prst="rect">
            <a:avLst/>
          </a:prstGeom>
        </p:spPr>
        <p:txBody>
          <a:bodyPr lIns="0" tIns="0" rIns="0" bIns="0" rtlCol="0" anchor="t">
            <a:spAutoFit/>
          </a:bodyPr>
          <a:lstStyle/>
          <a:p>
            <a:pPr algn="ctr">
              <a:lnSpc>
                <a:spcPts val="4265"/>
              </a:lnSpc>
              <a:spcBef>
                <a:spcPct val="0"/>
              </a:spcBef>
            </a:pPr>
            <a:r>
              <a:rPr lang="en-US" sz="3046">
                <a:solidFill>
                  <a:srgbClr val="000000"/>
                </a:solidFill>
                <a:latin typeface="Helvetica"/>
                <a:ea typeface="Helvetica"/>
                <a:cs typeface="Helvetica"/>
                <a:sym typeface="Helvetica"/>
              </a:rPr>
              <a:t>Backend</a:t>
            </a:r>
          </a:p>
        </p:txBody>
      </p:sp>
      <p:sp>
        <p:nvSpPr>
          <p:cNvPr id="15" name="Freeform 15"/>
          <p:cNvSpPr/>
          <p:nvPr/>
        </p:nvSpPr>
        <p:spPr>
          <a:xfrm>
            <a:off x="739047" y="644618"/>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16"/>
            <a:stretch>
              <a:fillRect l="-6253" t="-775679" r="-54300" b="-448460"/>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TextBox 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12</a:t>
            </a:r>
          </a:p>
        </p:txBody>
      </p:sp>
      <p:sp>
        <p:nvSpPr>
          <p:cNvPr id="3" name="Freeform 3"/>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6045276" y="2726157"/>
            <a:ext cx="6235549" cy="6095249"/>
          </a:xfrm>
          <a:custGeom>
            <a:avLst/>
            <a:gdLst/>
            <a:ahLst/>
            <a:cxnLst/>
            <a:rect l="l" t="t" r="r" b="b"/>
            <a:pathLst>
              <a:path w="6235549" h="6095249">
                <a:moveTo>
                  <a:pt x="0" y="0"/>
                </a:moveTo>
                <a:lnTo>
                  <a:pt x="6235548" y="0"/>
                </a:lnTo>
                <a:lnTo>
                  <a:pt x="6235548" y="6095248"/>
                </a:lnTo>
                <a:lnTo>
                  <a:pt x="0" y="6095248"/>
                </a:lnTo>
                <a:lnTo>
                  <a:pt x="0" y="0"/>
                </a:lnTo>
                <a:close/>
              </a:path>
            </a:pathLst>
          </a:custGeom>
          <a:blipFill>
            <a:blip r:embed="rId4"/>
            <a:stretch>
              <a:fillRect/>
            </a:stretch>
          </a:blipFill>
        </p:spPr>
      </p:sp>
      <p:sp>
        <p:nvSpPr>
          <p:cNvPr id="5" name="TextBox 5"/>
          <p:cNvSpPr txBox="1"/>
          <p:nvPr/>
        </p:nvSpPr>
        <p:spPr>
          <a:xfrm>
            <a:off x="4907637" y="5292018"/>
            <a:ext cx="8472725" cy="883310"/>
          </a:xfrm>
          <a:prstGeom prst="rect">
            <a:avLst/>
          </a:prstGeom>
        </p:spPr>
        <p:txBody>
          <a:bodyPr lIns="0" tIns="0" rIns="0" bIns="0" rtlCol="0" anchor="t">
            <a:spAutoFit/>
          </a:bodyPr>
          <a:lstStyle/>
          <a:p>
            <a:pPr algn="ctr">
              <a:lnSpc>
                <a:spcPts val="7108"/>
              </a:lnSpc>
            </a:pPr>
            <a:r>
              <a:rPr lang="en-US" sz="5344" b="1">
                <a:solidFill>
                  <a:srgbClr val="093E25"/>
                </a:solidFill>
                <a:latin typeface="Montserrat Bold"/>
                <a:ea typeface="Montserrat Bold"/>
                <a:cs typeface="Montserrat Bold"/>
                <a:sym typeface="Montserrat Bold"/>
              </a:rPr>
              <a:t>SECOND LIFE</a:t>
            </a:r>
          </a:p>
        </p:txBody>
      </p:sp>
      <p:sp>
        <p:nvSpPr>
          <p:cNvPr id="6" name="Freeform 6"/>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7" name="Freeform 7"/>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6"/>
            <a:stretch>
              <a:fillRect/>
            </a:stretch>
          </a:blipFill>
        </p:spPr>
      </p:sp>
      <p:sp>
        <p:nvSpPr>
          <p:cNvPr id="8" name="Freeform 8"/>
          <p:cNvSpPr/>
          <p:nvPr/>
        </p:nvSpPr>
        <p:spPr>
          <a:xfrm>
            <a:off x="739047" y="787597"/>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7"/>
            <a:stretch>
              <a:fillRect l="-6699" t="-877324" r="-53853" b="-346816"/>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TextBox 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13</a:t>
            </a:r>
          </a:p>
        </p:txBody>
      </p:sp>
      <p:sp>
        <p:nvSpPr>
          <p:cNvPr id="3" name="Freeform 3"/>
          <p:cNvSpPr/>
          <p:nvPr/>
        </p:nvSpPr>
        <p:spPr>
          <a:xfrm>
            <a:off x="725693" y="662487"/>
            <a:ext cx="7598099" cy="1242330"/>
          </a:xfrm>
          <a:custGeom>
            <a:avLst/>
            <a:gdLst/>
            <a:ahLst/>
            <a:cxnLst/>
            <a:rect l="l" t="t" r="r" b="b"/>
            <a:pathLst>
              <a:path w="7598099" h="1242330">
                <a:moveTo>
                  <a:pt x="0" y="0"/>
                </a:moveTo>
                <a:lnTo>
                  <a:pt x="7598099" y="0"/>
                </a:lnTo>
                <a:lnTo>
                  <a:pt x="7598099" y="1242330"/>
                </a:lnTo>
                <a:lnTo>
                  <a:pt x="0" y="1242330"/>
                </a:lnTo>
                <a:lnTo>
                  <a:pt x="0" y="0"/>
                </a:lnTo>
                <a:close/>
              </a:path>
            </a:pathLst>
          </a:custGeom>
          <a:blipFill>
            <a:blip r:embed="rId2"/>
            <a:stretch>
              <a:fillRect l="-20509" t="-1282312" r="-55272" b="-137238"/>
            </a:stretch>
          </a:blipFill>
        </p:spPr>
      </p:sp>
      <p:sp>
        <p:nvSpPr>
          <p:cNvPr id="4" name="Freeform 4"/>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6" name="Freeform 6"/>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6"/>
            <a:stretch>
              <a:fillRect/>
            </a:stretch>
          </a:blipFill>
        </p:spPr>
      </p:sp>
      <p:sp>
        <p:nvSpPr>
          <p:cNvPr id="7" name="Freeform 7"/>
          <p:cNvSpPr/>
          <p:nvPr/>
        </p:nvSpPr>
        <p:spPr>
          <a:xfrm>
            <a:off x="725693" y="2826471"/>
            <a:ext cx="12007055" cy="5223069"/>
          </a:xfrm>
          <a:custGeom>
            <a:avLst/>
            <a:gdLst/>
            <a:ahLst/>
            <a:cxnLst/>
            <a:rect l="l" t="t" r="r" b="b"/>
            <a:pathLst>
              <a:path w="12007055" h="5223069">
                <a:moveTo>
                  <a:pt x="0" y="0"/>
                </a:moveTo>
                <a:lnTo>
                  <a:pt x="12007055" y="0"/>
                </a:lnTo>
                <a:lnTo>
                  <a:pt x="12007055" y="5223069"/>
                </a:lnTo>
                <a:lnTo>
                  <a:pt x="0" y="5223069"/>
                </a:lnTo>
                <a:lnTo>
                  <a:pt x="0" y="0"/>
                </a:lnTo>
                <a:close/>
              </a:path>
            </a:pathLst>
          </a:custGeom>
          <a:blipFill>
            <a:blip r:embed="rId7"/>
            <a:stretch>
              <a:fillRect/>
            </a:stretch>
          </a:blipFill>
        </p:spPr>
      </p:sp>
      <p:sp>
        <p:nvSpPr>
          <p:cNvPr id="8" name="Freeform 8"/>
          <p:cNvSpPr/>
          <p:nvPr/>
        </p:nvSpPr>
        <p:spPr>
          <a:xfrm>
            <a:off x="11829886" y="2516197"/>
            <a:ext cx="6651401" cy="5254607"/>
          </a:xfrm>
          <a:custGeom>
            <a:avLst/>
            <a:gdLst/>
            <a:ahLst/>
            <a:cxnLst/>
            <a:rect l="l" t="t" r="r" b="b"/>
            <a:pathLst>
              <a:path w="6651401" h="5254607">
                <a:moveTo>
                  <a:pt x="0" y="0"/>
                </a:moveTo>
                <a:lnTo>
                  <a:pt x="6651401" y="0"/>
                </a:lnTo>
                <a:lnTo>
                  <a:pt x="6651401" y="5254606"/>
                </a:lnTo>
                <a:lnTo>
                  <a:pt x="0" y="5254606"/>
                </a:lnTo>
                <a:lnTo>
                  <a:pt x="0" y="0"/>
                </a:lnTo>
                <a:close/>
              </a:path>
            </a:pathLst>
          </a:custGeom>
          <a:blipFill>
            <a:blip r:embed="rId8"/>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TextBox 2"/>
          <p:cNvSpPr txBox="1"/>
          <p:nvPr/>
        </p:nvSpPr>
        <p:spPr>
          <a:xfrm>
            <a:off x="17259300" y="920115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14</a:t>
            </a:r>
          </a:p>
        </p:txBody>
      </p:sp>
      <p:sp>
        <p:nvSpPr>
          <p:cNvPr id="3" name="Freeform 3"/>
          <p:cNvSpPr/>
          <p:nvPr/>
        </p:nvSpPr>
        <p:spPr>
          <a:xfrm>
            <a:off x="1028700" y="859133"/>
            <a:ext cx="11820206" cy="1227224"/>
          </a:xfrm>
          <a:custGeom>
            <a:avLst/>
            <a:gdLst/>
            <a:ahLst/>
            <a:cxnLst/>
            <a:rect l="l" t="t" r="r" b="b"/>
            <a:pathLst>
              <a:path w="11820206" h="1227224">
                <a:moveTo>
                  <a:pt x="0" y="0"/>
                </a:moveTo>
                <a:lnTo>
                  <a:pt x="11820206" y="0"/>
                </a:lnTo>
                <a:lnTo>
                  <a:pt x="11820206" y="1227224"/>
                </a:lnTo>
                <a:lnTo>
                  <a:pt x="0" y="1227224"/>
                </a:lnTo>
                <a:lnTo>
                  <a:pt x="0" y="0"/>
                </a:lnTo>
                <a:close/>
              </a:path>
            </a:pathLst>
          </a:custGeom>
          <a:blipFill>
            <a:blip r:embed="rId2"/>
            <a:stretch>
              <a:fillRect l="-12993" t="-1399783" b="-38471"/>
            </a:stretch>
          </a:blipFill>
        </p:spPr>
      </p:sp>
      <p:sp>
        <p:nvSpPr>
          <p:cNvPr id="4" name="Freeform 4"/>
          <p:cNvSpPr/>
          <p:nvPr/>
        </p:nvSpPr>
        <p:spPr>
          <a:xfrm rot="5660495">
            <a:off x="2297619" y="1763308"/>
            <a:ext cx="12874216" cy="13259960"/>
          </a:xfrm>
          <a:custGeom>
            <a:avLst/>
            <a:gdLst/>
            <a:ahLst/>
            <a:cxnLst/>
            <a:rect l="l" t="t" r="r" b="b"/>
            <a:pathLst>
              <a:path w="12874216" h="13259960">
                <a:moveTo>
                  <a:pt x="0" y="0"/>
                </a:moveTo>
                <a:lnTo>
                  <a:pt x="12874216" y="0"/>
                </a:lnTo>
                <a:lnTo>
                  <a:pt x="12874216" y="13259961"/>
                </a:lnTo>
                <a:lnTo>
                  <a:pt x="0" y="13259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6" name="Freeform 6"/>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6"/>
            <a:stretch>
              <a:fillRect/>
            </a:stretch>
          </a:blipFill>
        </p:spPr>
      </p:sp>
      <p:sp>
        <p:nvSpPr>
          <p:cNvPr id="7" name="Freeform 7"/>
          <p:cNvSpPr/>
          <p:nvPr/>
        </p:nvSpPr>
        <p:spPr>
          <a:xfrm>
            <a:off x="9710747" y="2118351"/>
            <a:ext cx="4911486" cy="3640667"/>
          </a:xfrm>
          <a:custGeom>
            <a:avLst/>
            <a:gdLst/>
            <a:ahLst/>
            <a:cxnLst/>
            <a:rect l="l" t="t" r="r" b="b"/>
            <a:pathLst>
              <a:path w="4911486" h="3640667">
                <a:moveTo>
                  <a:pt x="0" y="0"/>
                </a:moveTo>
                <a:lnTo>
                  <a:pt x="4911486" y="0"/>
                </a:lnTo>
                <a:lnTo>
                  <a:pt x="4911486" y="3640668"/>
                </a:lnTo>
                <a:lnTo>
                  <a:pt x="0" y="3640668"/>
                </a:lnTo>
                <a:lnTo>
                  <a:pt x="0" y="0"/>
                </a:lnTo>
                <a:close/>
              </a:path>
            </a:pathLst>
          </a:custGeom>
          <a:blipFill>
            <a:blip r:embed="rId7"/>
            <a:stretch>
              <a:fillRect r="-40466" b="-13935"/>
            </a:stretch>
          </a:blipFill>
        </p:spPr>
      </p:sp>
      <p:sp>
        <p:nvSpPr>
          <p:cNvPr id="8" name="Freeform 8"/>
          <p:cNvSpPr/>
          <p:nvPr/>
        </p:nvSpPr>
        <p:spPr>
          <a:xfrm>
            <a:off x="9710747" y="6079821"/>
            <a:ext cx="4692643" cy="4024578"/>
          </a:xfrm>
          <a:custGeom>
            <a:avLst/>
            <a:gdLst/>
            <a:ahLst/>
            <a:cxnLst/>
            <a:rect l="l" t="t" r="r" b="b"/>
            <a:pathLst>
              <a:path w="4692643" h="4024578">
                <a:moveTo>
                  <a:pt x="0" y="0"/>
                </a:moveTo>
                <a:lnTo>
                  <a:pt x="4692643" y="0"/>
                </a:lnTo>
                <a:lnTo>
                  <a:pt x="4692643" y="4024578"/>
                </a:lnTo>
                <a:lnTo>
                  <a:pt x="0" y="4024578"/>
                </a:lnTo>
                <a:lnTo>
                  <a:pt x="0" y="0"/>
                </a:lnTo>
                <a:close/>
              </a:path>
            </a:pathLst>
          </a:custGeom>
          <a:blipFill>
            <a:blip r:embed="rId8"/>
            <a:stretch>
              <a:fillRect l="-46918"/>
            </a:stretch>
          </a:blipFill>
        </p:spPr>
      </p:sp>
      <p:sp>
        <p:nvSpPr>
          <p:cNvPr id="9" name="Freeform 9"/>
          <p:cNvSpPr/>
          <p:nvPr/>
        </p:nvSpPr>
        <p:spPr>
          <a:xfrm>
            <a:off x="1636466" y="2748691"/>
            <a:ext cx="7718789" cy="6020655"/>
          </a:xfrm>
          <a:custGeom>
            <a:avLst/>
            <a:gdLst/>
            <a:ahLst/>
            <a:cxnLst/>
            <a:rect l="l" t="t" r="r" b="b"/>
            <a:pathLst>
              <a:path w="7718789" h="6020655">
                <a:moveTo>
                  <a:pt x="0" y="0"/>
                </a:moveTo>
                <a:lnTo>
                  <a:pt x="7718788" y="0"/>
                </a:lnTo>
                <a:lnTo>
                  <a:pt x="7718788" y="6020655"/>
                </a:lnTo>
                <a:lnTo>
                  <a:pt x="0" y="6020655"/>
                </a:lnTo>
                <a:lnTo>
                  <a:pt x="0" y="0"/>
                </a:lnTo>
                <a:close/>
              </a:path>
            </a:pathLst>
          </a:custGeom>
          <a:blipFill>
            <a:blip r:embed="rId9"/>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7"/>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8"/>
            <a:stretch>
              <a:fillRect/>
            </a:stretch>
          </a:blipFill>
        </p:spPr>
      </p:sp>
      <p:sp>
        <p:nvSpPr>
          <p:cNvPr id="5" name="Freeform 5"/>
          <p:cNvSpPr/>
          <p:nvPr/>
        </p:nvSpPr>
        <p:spPr>
          <a:xfrm>
            <a:off x="887373" y="849979"/>
            <a:ext cx="6275836" cy="1245532"/>
          </a:xfrm>
          <a:custGeom>
            <a:avLst/>
            <a:gdLst/>
            <a:ahLst/>
            <a:cxnLst/>
            <a:rect l="l" t="t" r="r" b="b"/>
            <a:pathLst>
              <a:path w="6275836" h="1245532">
                <a:moveTo>
                  <a:pt x="0" y="0"/>
                </a:moveTo>
                <a:lnTo>
                  <a:pt x="6275836" y="0"/>
                </a:lnTo>
                <a:lnTo>
                  <a:pt x="6275836" y="1245533"/>
                </a:lnTo>
                <a:lnTo>
                  <a:pt x="0" y="1245533"/>
                </a:lnTo>
                <a:lnTo>
                  <a:pt x="0" y="0"/>
                </a:lnTo>
                <a:close/>
              </a:path>
            </a:pathLst>
          </a:custGeom>
          <a:blipFill>
            <a:blip r:embed="rId9"/>
            <a:stretch>
              <a:fillRect l="-2813" t="-1051127" r="-97294" b="-274005"/>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4338914" y="2095512"/>
            <a:ext cx="9134920" cy="6851190"/>
          </a:xfrm>
          <a:prstGeom prst="rect">
            <a:avLst/>
          </a:prstGeom>
        </p:spPr>
      </p:pic>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15</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Freeform 5"/>
          <p:cNvSpPr/>
          <p:nvPr/>
        </p:nvSpPr>
        <p:spPr>
          <a:xfrm>
            <a:off x="1496632" y="3086100"/>
            <a:ext cx="4325677" cy="4114800"/>
          </a:xfrm>
          <a:custGeom>
            <a:avLst/>
            <a:gdLst/>
            <a:ahLst/>
            <a:cxnLst/>
            <a:rect l="l" t="t" r="r" b="b"/>
            <a:pathLst>
              <a:path w="4325677" h="4114800">
                <a:moveTo>
                  <a:pt x="0" y="0"/>
                </a:moveTo>
                <a:lnTo>
                  <a:pt x="4325676" y="0"/>
                </a:lnTo>
                <a:lnTo>
                  <a:pt x="432567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6751674" y="3086100"/>
            <a:ext cx="4784651" cy="4114800"/>
          </a:xfrm>
          <a:custGeom>
            <a:avLst/>
            <a:gdLst/>
            <a:ahLst/>
            <a:cxnLst/>
            <a:rect l="l" t="t" r="r" b="b"/>
            <a:pathLst>
              <a:path w="4784651" h="4114800">
                <a:moveTo>
                  <a:pt x="0" y="0"/>
                </a:moveTo>
                <a:lnTo>
                  <a:pt x="4784652" y="0"/>
                </a:lnTo>
                <a:lnTo>
                  <a:pt x="4784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3112616" y="3086100"/>
            <a:ext cx="3019235" cy="4114800"/>
          </a:xfrm>
          <a:custGeom>
            <a:avLst/>
            <a:gdLst/>
            <a:ahLst/>
            <a:cxnLst/>
            <a:rect l="l" t="t" r="r" b="b"/>
            <a:pathLst>
              <a:path w="3019235" h="4114800">
                <a:moveTo>
                  <a:pt x="0" y="0"/>
                </a:moveTo>
                <a:lnTo>
                  <a:pt x="3019234" y="0"/>
                </a:lnTo>
                <a:lnTo>
                  <a:pt x="301923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887373" y="1028700"/>
            <a:ext cx="6423483" cy="1794797"/>
          </a:xfrm>
          <a:custGeom>
            <a:avLst/>
            <a:gdLst/>
            <a:ahLst/>
            <a:cxnLst/>
            <a:rect l="l" t="t" r="r" b="b"/>
            <a:pathLst>
              <a:path w="6423483" h="1794797">
                <a:moveTo>
                  <a:pt x="0" y="0"/>
                </a:moveTo>
                <a:lnTo>
                  <a:pt x="6423482" y="0"/>
                </a:lnTo>
                <a:lnTo>
                  <a:pt x="6423482" y="1794797"/>
                </a:lnTo>
                <a:lnTo>
                  <a:pt x="0" y="1794797"/>
                </a:lnTo>
                <a:lnTo>
                  <a:pt x="0" y="0"/>
                </a:lnTo>
                <a:close/>
              </a:path>
            </a:pathLst>
          </a:custGeom>
          <a:blipFill>
            <a:blip r:embed="rId13"/>
            <a:stretch>
              <a:fillRect l="-24054" t="-82317" r="-26239" b="-578855"/>
            </a:stretch>
          </a:blipFill>
        </p:spPr>
      </p:sp>
      <p:sp>
        <p:nvSpPr>
          <p:cNvPr id="9" name="TextBox 9"/>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16</a:t>
            </a:r>
          </a:p>
        </p:txBody>
      </p:sp>
      <p:sp>
        <p:nvSpPr>
          <p:cNvPr id="10" name="TextBox 10"/>
          <p:cNvSpPr txBox="1"/>
          <p:nvPr/>
        </p:nvSpPr>
        <p:spPr>
          <a:xfrm>
            <a:off x="521552" y="7588117"/>
            <a:ext cx="6275836"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Helvetica"/>
                <a:ea typeface="Helvetica"/>
                <a:cs typeface="Helvetica"/>
                <a:sym typeface="Helvetica"/>
              </a:rPr>
              <a:t>Future Development</a:t>
            </a:r>
          </a:p>
        </p:txBody>
      </p:sp>
      <p:sp>
        <p:nvSpPr>
          <p:cNvPr id="11" name="TextBox 11"/>
          <p:cNvSpPr txBox="1"/>
          <p:nvPr/>
        </p:nvSpPr>
        <p:spPr>
          <a:xfrm>
            <a:off x="6006082" y="7588117"/>
            <a:ext cx="6275836"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Helvetica"/>
                <a:ea typeface="Helvetica"/>
                <a:cs typeface="Helvetica"/>
                <a:sym typeface="Helvetica"/>
              </a:rPr>
              <a:t>Limitations</a:t>
            </a:r>
          </a:p>
        </p:txBody>
      </p:sp>
      <p:sp>
        <p:nvSpPr>
          <p:cNvPr id="12" name="TextBox 12"/>
          <p:cNvSpPr txBox="1"/>
          <p:nvPr/>
        </p:nvSpPr>
        <p:spPr>
          <a:xfrm>
            <a:off x="11484315" y="7588117"/>
            <a:ext cx="6275836" cy="566420"/>
          </a:xfrm>
          <a:prstGeom prst="rect">
            <a:avLst/>
          </a:prstGeom>
        </p:spPr>
        <p:txBody>
          <a:bodyPr lIns="0" tIns="0" rIns="0" bIns="0" rtlCol="0" anchor="t">
            <a:spAutoFit/>
          </a:bodyPr>
          <a:lstStyle/>
          <a:p>
            <a:pPr algn="ctr">
              <a:lnSpc>
                <a:spcPts val="4480"/>
              </a:lnSpc>
              <a:spcBef>
                <a:spcPct val="0"/>
              </a:spcBef>
            </a:pPr>
            <a:r>
              <a:rPr lang="en-US" sz="3200">
                <a:solidFill>
                  <a:srgbClr val="000000"/>
                </a:solidFill>
                <a:latin typeface="Helvetica"/>
                <a:ea typeface="Helvetica"/>
                <a:cs typeface="Helvetica"/>
                <a:sym typeface="Helvetica"/>
              </a:rPr>
              <a:t>Achievements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9178495">
            <a:off x="-3647509" y="-6222174"/>
            <a:ext cx="12874216" cy="13259960"/>
          </a:xfrm>
          <a:custGeom>
            <a:avLst/>
            <a:gdLst/>
            <a:ahLst/>
            <a:cxnLst/>
            <a:rect l="l" t="t" r="r" b="b"/>
            <a:pathLst>
              <a:path w="12874216" h="13259960">
                <a:moveTo>
                  <a:pt x="0" y="0"/>
                </a:moveTo>
                <a:lnTo>
                  <a:pt x="12874216" y="0"/>
                </a:lnTo>
                <a:lnTo>
                  <a:pt x="12874216" y="13259961"/>
                </a:lnTo>
                <a:lnTo>
                  <a:pt x="0" y="13259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3550368">
            <a:off x="10822192" y="26283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6" name="TextBox 6"/>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17</a:t>
            </a:r>
          </a:p>
        </p:txBody>
      </p:sp>
      <p:sp>
        <p:nvSpPr>
          <p:cNvPr id="7" name="Freeform 7"/>
          <p:cNvSpPr/>
          <p:nvPr/>
        </p:nvSpPr>
        <p:spPr>
          <a:xfrm>
            <a:off x="1028640" y="870599"/>
            <a:ext cx="5692081" cy="1186331"/>
          </a:xfrm>
          <a:custGeom>
            <a:avLst/>
            <a:gdLst/>
            <a:ahLst/>
            <a:cxnLst/>
            <a:rect l="l" t="t" r="r" b="b"/>
            <a:pathLst>
              <a:path w="5692081" h="1186331">
                <a:moveTo>
                  <a:pt x="0" y="0"/>
                </a:moveTo>
                <a:lnTo>
                  <a:pt x="5692081" y="0"/>
                </a:lnTo>
                <a:lnTo>
                  <a:pt x="5692081" y="1186331"/>
                </a:lnTo>
                <a:lnTo>
                  <a:pt x="0" y="1186331"/>
                </a:lnTo>
                <a:lnTo>
                  <a:pt x="0" y="0"/>
                </a:lnTo>
                <a:close/>
              </a:path>
            </a:pathLst>
          </a:custGeom>
          <a:blipFill>
            <a:blip r:embed="rId7"/>
            <a:stretch>
              <a:fillRect l="-8396" t="-123687" r="-41394" b="-792151"/>
            </a:stretch>
          </a:blipFill>
        </p:spPr>
      </p:sp>
      <p:sp>
        <p:nvSpPr>
          <p:cNvPr id="8" name="Freeform 8"/>
          <p:cNvSpPr/>
          <p:nvPr/>
        </p:nvSpPr>
        <p:spPr>
          <a:xfrm>
            <a:off x="6523285" y="870599"/>
            <a:ext cx="3843373" cy="1186331"/>
          </a:xfrm>
          <a:custGeom>
            <a:avLst/>
            <a:gdLst/>
            <a:ahLst/>
            <a:cxnLst/>
            <a:rect l="l" t="t" r="r" b="b"/>
            <a:pathLst>
              <a:path w="3843373" h="1186331">
                <a:moveTo>
                  <a:pt x="0" y="0"/>
                </a:moveTo>
                <a:lnTo>
                  <a:pt x="3843373" y="0"/>
                </a:lnTo>
                <a:lnTo>
                  <a:pt x="3843373" y="1186331"/>
                </a:lnTo>
                <a:lnTo>
                  <a:pt x="0" y="1186331"/>
                </a:lnTo>
                <a:lnTo>
                  <a:pt x="0" y="0"/>
                </a:lnTo>
                <a:close/>
              </a:path>
            </a:pathLst>
          </a:custGeom>
          <a:blipFill>
            <a:blip r:embed="rId7"/>
            <a:stretch>
              <a:fillRect l="-35989" t="-222663" r="-85852" b="-693175"/>
            </a:stretch>
          </a:blipFill>
        </p:spPr>
      </p:sp>
      <p:sp>
        <p:nvSpPr>
          <p:cNvPr id="9" name="Freeform 9"/>
          <p:cNvSpPr/>
          <p:nvPr/>
        </p:nvSpPr>
        <p:spPr>
          <a:xfrm>
            <a:off x="2932129" y="2426239"/>
            <a:ext cx="12423741" cy="6963313"/>
          </a:xfrm>
          <a:custGeom>
            <a:avLst/>
            <a:gdLst/>
            <a:ahLst/>
            <a:cxnLst/>
            <a:rect l="l" t="t" r="r" b="b"/>
            <a:pathLst>
              <a:path w="12423741" h="6963313">
                <a:moveTo>
                  <a:pt x="0" y="0"/>
                </a:moveTo>
                <a:lnTo>
                  <a:pt x="12423742" y="0"/>
                </a:lnTo>
                <a:lnTo>
                  <a:pt x="12423742" y="6963313"/>
                </a:lnTo>
                <a:lnTo>
                  <a:pt x="0" y="6963313"/>
                </a:lnTo>
                <a:lnTo>
                  <a:pt x="0" y="0"/>
                </a:lnTo>
                <a:close/>
              </a:path>
            </a:pathLst>
          </a:custGeom>
          <a:blipFill>
            <a:blip r:embed="rId8"/>
            <a:stretch>
              <a:fillRect t="-288" r="-217" b="-288"/>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1653910">
            <a:off x="-3095634" y="2899752"/>
            <a:ext cx="10820299" cy="11144503"/>
          </a:xfrm>
          <a:custGeom>
            <a:avLst/>
            <a:gdLst/>
            <a:ahLst/>
            <a:cxnLst/>
            <a:rect l="l" t="t" r="r" b="b"/>
            <a:pathLst>
              <a:path w="10820299" h="11144503">
                <a:moveTo>
                  <a:pt x="0" y="0"/>
                </a:moveTo>
                <a:lnTo>
                  <a:pt x="10820299" y="0"/>
                </a:lnTo>
                <a:lnTo>
                  <a:pt x="10820299" y="11144503"/>
                </a:lnTo>
                <a:lnTo>
                  <a:pt x="0" y="111445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4"/>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grpSp>
        <p:nvGrpSpPr>
          <p:cNvPr id="5" name="Group 5"/>
          <p:cNvGrpSpPr/>
          <p:nvPr/>
        </p:nvGrpSpPr>
        <p:grpSpPr>
          <a:xfrm>
            <a:off x="1382342" y="2400976"/>
            <a:ext cx="2906036" cy="290603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16341" t="-21501" r="-14497" b="-9829"/>
              </a:stretch>
            </a:blipFill>
          </p:spPr>
        </p:sp>
      </p:grpSp>
      <p:grpSp>
        <p:nvGrpSpPr>
          <p:cNvPr id="7" name="Group 7"/>
          <p:cNvGrpSpPr/>
          <p:nvPr/>
        </p:nvGrpSpPr>
        <p:grpSpPr>
          <a:xfrm>
            <a:off x="12340073" y="5387068"/>
            <a:ext cx="2906036" cy="290603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t="-38888" b="-38888"/>
              </a:stretch>
            </a:blipFill>
          </p:spPr>
        </p:sp>
      </p:grpSp>
      <p:grpSp>
        <p:nvGrpSpPr>
          <p:cNvPr id="9" name="Group 9"/>
          <p:cNvGrpSpPr/>
          <p:nvPr/>
        </p:nvGrpSpPr>
        <p:grpSpPr>
          <a:xfrm>
            <a:off x="12301206" y="2400976"/>
            <a:ext cx="2906036" cy="290603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8846" b="-4486"/>
              </a:stretch>
            </a:blipFill>
          </p:spPr>
        </p:sp>
      </p:grpSp>
      <p:grpSp>
        <p:nvGrpSpPr>
          <p:cNvPr id="11" name="Group 11"/>
          <p:cNvGrpSpPr/>
          <p:nvPr/>
        </p:nvGrpSpPr>
        <p:grpSpPr>
          <a:xfrm>
            <a:off x="7281522" y="5406118"/>
            <a:ext cx="2906036" cy="290603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93978" t="-23650" r="-51514" b="-14439"/>
              </a:stretch>
            </a:blipFill>
          </p:spPr>
        </p:sp>
      </p:grpSp>
      <p:grpSp>
        <p:nvGrpSpPr>
          <p:cNvPr id="13" name="Group 13"/>
          <p:cNvGrpSpPr/>
          <p:nvPr/>
        </p:nvGrpSpPr>
        <p:grpSpPr>
          <a:xfrm>
            <a:off x="1461065" y="5406118"/>
            <a:ext cx="2906036" cy="290603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10895" t="-65831" r="-7255" b="-44214"/>
              </a:stretch>
            </a:blipFill>
          </p:spPr>
        </p:sp>
      </p:grpSp>
      <p:grpSp>
        <p:nvGrpSpPr>
          <p:cNvPr id="15" name="Group 15"/>
          <p:cNvGrpSpPr/>
          <p:nvPr/>
        </p:nvGrpSpPr>
        <p:grpSpPr>
          <a:xfrm>
            <a:off x="7281522" y="2400976"/>
            <a:ext cx="2906036" cy="290603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t="-24325" b="-53452"/>
              </a:stretch>
            </a:blipFill>
          </p:spPr>
        </p:sp>
      </p:grpSp>
      <p:sp>
        <p:nvSpPr>
          <p:cNvPr id="17" name="TextBox 1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2</a:t>
            </a:r>
          </a:p>
        </p:txBody>
      </p:sp>
      <p:sp>
        <p:nvSpPr>
          <p:cNvPr id="18" name="TextBox 18"/>
          <p:cNvSpPr txBox="1"/>
          <p:nvPr/>
        </p:nvSpPr>
        <p:spPr>
          <a:xfrm>
            <a:off x="11983171" y="8364940"/>
            <a:ext cx="3542106"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Jouke Klinkenberg</a:t>
            </a:r>
          </a:p>
        </p:txBody>
      </p:sp>
      <p:sp>
        <p:nvSpPr>
          <p:cNvPr id="19" name="TextBox 19"/>
          <p:cNvSpPr txBox="1"/>
          <p:nvPr/>
        </p:nvSpPr>
        <p:spPr>
          <a:xfrm>
            <a:off x="11551548" y="8763326"/>
            <a:ext cx="4122698"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Mechanical Engineer</a:t>
            </a:r>
          </a:p>
        </p:txBody>
      </p:sp>
      <p:sp>
        <p:nvSpPr>
          <p:cNvPr id="20" name="TextBox 20"/>
          <p:cNvSpPr txBox="1"/>
          <p:nvPr/>
        </p:nvSpPr>
        <p:spPr>
          <a:xfrm>
            <a:off x="1582396" y="1434645"/>
            <a:ext cx="2505929"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Tim Norrgård</a:t>
            </a:r>
          </a:p>
        </p:txBody>
      </p:sp>
      <p:sp>
        <p:nvSpPr>
          <p:cNvPr id="21" name="TextBox 21"/>
          <p:cNvSpPr txBox="1"/>
          <p:nvPr/>
        </p:nvSpPr>
        <p:spPr>
          <a:xfrm>
            <a:off x="1537635" y="8341820"/>
            <a:ext cx="2997971"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Flavius Blanariu</a:t>
            </a:r>
          </a:p>
        </p:txBody>
      </p:sp>
      <p:sp>
        <p:nvSpPr>
          <p:cNvPr id="22" name="TextBox 22"/>
          <p:cNvSpPr txBox="1"/>
          <p:nvPr/>
        </p:nvSpPr>
        <p:spPr>
          <a:xfrm>
            <a:off x="12064668" y="1425120"/>
            <a:ext cx="3460609"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Mateusz Cieśliński</a:t>
            </a:r>
          </a:p>
        </p:txBody>
      </p:sp>
      <p:sp>
        <p:nvSpPr>
          <p:cNvPr id="23" name="TextBox 23"/>
          <p:cNvSpPr txBox="1"/>
          <p:nvPr/>
        </p:nvSpPr>
        <p:spPr>
          <a:xfrm>
            <a:off x="7281522" y="8382899"/>
            <a:ext cx="2920808"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Esther Sala Cao</a:t>
            </a:r>
          </a:p>
        </p:txBody>
      </p:sp>
      <p:sp>
        <p:nvSpPr>
          <p:cNvPr id="24" name="TextBox 24"/>
          <p:cNvSpPr txBox="1"/>
          <p:nvPr/>
        </p:nvSpPr>
        <p:spPr>
          <a:xfrm>
            <a:off x="6265620" y="1425120"/>
            <a:ext cx="4937839" cy="473494"/>
          </a:xfrm>
          <a:prstGeom prst="rect">
            <a:avLst/>
          </a:prstGeom>
        </p:spPr>
        <p:txBody>
          <a:bodyPr lIns="0" tIns="0" rIns="0" bIns="0" rtlCol="0" anchor="t">
            <a:spAutoFit/>
          </a:bodyPr>
          <a:lstStyle/>
          <a:p>
            <a:pPr algn="ctr">
              <a:lnSpc>
                <a:spcPts val="3956"/>
              </a:lnSpc>
              <a:spcBef>
                <a:spcPct val="0"/>
              </a:spcBef>
            </a:pPr>
            <a:r>
              <a:rPr lang="en-US" sz="2826" b="1">
                <a:solidFill>
                  <a:srgbClr val="000000"/>
                </a:solidFill>
                <a:latin typeface="Montserrat Bold"/>
                <a:ea typeface="Montserrat Bold"/>
                <a:cs typeface="Montserrat Bold"/>
                <a:sym typeface="Montserrat Bold"/>
              </a:rPr>
              <a:t>Victor Van Cauwenberghe</a:t>
            </a:r>
          </a:p>
        </p:txBody>
      </p:sp>
      <p:sp>
        <p:nvSpPr>
          <p:cNvPr id="25" name="TextBox 25"/>
          <p:cNvSpPr txBox="1"/>
          <p:nvPr/>
        </p:nvSpPr>
        <p:spPr>
          <a:xfrm>
            <a:off x="7315939" y="8781284"/>
            <a:ext cx="2886390" cy="919755"/>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Industrial Design Engineer</a:t>
            </a:r>
          </a:p>
        </p:txBody>
      </p:sp>
      <p:sp>
        <p:nvSpPr>
          <p:cNvPr id="26" name="TextBox 26"/>
          <p:cNvSpPr txBox="1"/>
          <p:nvPr/>
        </p:nvSpPr>
        <p:spPr>
          <a:xfrm>
            <a:off x="1213942" y="1850989"/>
            <a:ext cx="3645358"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Automation engineer</a:t>
            </a:r>
          </a:p>
        </p:txBody>
      </p:sp>
      <p:sp>
        <p:nvSpPr>
          <p:cNvPr id="27" name="TextBox 27"/>
          <p:cNvSpPr txBox="1"/>
          <p:nvPr/>
        </p:nvSpPr>
        <p:spPr>
          <a:xfrm>
            <a:off x="1245980" y="8729639"/>
            <a:ext cx="3613320" cy="919698"/>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Industrial Informatics Engineer</a:t>
            </a:r>
          </a:p>
        </p:txBody>
      </p:sp>
      <p:sp>
        <p:nvSpPr>
          <p:cNvPr id="28" name="TextBox 28"/>
          <p:cNvSpPr txBox="1"/>
          <p:nvPr/>
        </p:nvSpPr>
        <p:spPr>
          <a:xfrm>
            <a:off x="12231061" y="1841464"/>
            <a:ext cx="3127822"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Computer Science</a:t>
            </a:r>
          </a:p>
        </p:txBody>
      </p:sp>
      <p:sp>
        <p:nvSpPr>
          <p:cNvPr id="29" name="TextBox 29"/>
          <p:cNvSpPr txBox="1"/>
          <p:nvPr/>
        </p:nvSpPr>
        <p:spPr>
          <a:xfrm>
            <a:off x="7567789" y="1841464"/>
            <a:ext cx="2333502" cy="454737"/>
          </a:xfrm>
          <a:prstGeom prst="rect">
            <a:avLst/>
          </a:prstGeom>
        </p:spPr>
        <p:txBody>
          <a:bodyPr lIns="0" tIns="0" rIns="0" bIns="0" rtlCol="0" anchor="t">
            <a:spAutoFit/>
          </a:bodyPr>
          <a:lstStyle/>
          <a:p>
            <a:pPr algn="ctr">
              <a:lnSpc>
                <a:spcPts val="3716"/>
              </a:lnSpc>
              <a:spcBef>
                <a:spcPct val="0"/>
              </a:spcBef>
            </a:pPr>
            <a:r>
              <a:rPr lang="en-US" sz="2654">
                <a:solidFill>
                  <a:srgbClr val="000000"/>
                </a:solidFill>
                <a:latin typeface="Montserrat"/>
                <a:ea typeface="Montserrat"/>
                <a:cs typeface="Montserrat"/>
                <a:sym typeface="Montserrat"/>
              </a:rPr>
              <a:t>Civil Engineer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4015949">
            <a:off x="-5988826" y="2167872"/>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5483386" y="-10859939"/>
            <a:ext cx="15260093" cy="15717324"/>
          </a:xfrm>
          <a:custGeom>
            <a:avLst/>
            <a:gdLst/>
            <a:ahLst/>
            <a:cxnLst/>
            <a:rect l="l" t="t" r="r" b="b"/>
            <a:pathLst>
              <a:path w="15260093" h="15717324">
                <a:moveTo>
                  <a:pt x="0" y="0"/>
                </a:moveTo>
                <a:lnTo>
                  <a:pt x="15260093" y="0"/>
                </a:lnTo>
                <a:lnTo>
                  <a:pt x="15260093" y="15717324"/>
                </a:lnTo>
                <a:lnTo>
                  <a:pt x="0" y="157173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4"/>
            <a:stretch>
              <a:fillRect/>
            </a:stretch>
          </a:blipFill>
        </p:spPr>
      </p:sp>
      <p:sp>
        <p:nvSpPr>
          <p:cNvPr id="5" name="Freeform 5"/>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6" name="Freeform 6"/>
          <p:cNvSpPr/>
          <p:nvPr/>
        </p:nvSpPr>
        <p:spPr>
          <a:xfrm>
            <a:off x="-231091" y="3034241"/>
            <a:ext cx="4832151" cy="7252759"/>
          </a:xfrm>
          <a:custGeom>
            <a:avLst/>
            <a:gdLst/>
            <a:ahLst/>
            <a:cxnLst/>
            <a:rect l="l" t="t" r="r" b="b"/>
            <a:pathLst>
              <a:path w="4832151" h="7252759">
                <a:moveTo>
                  <a:pt x="0" y="0"/>
                </a:moveTo>
                <a:lnTo>
                  <a:pt x="4832150" y="0"/>
                </a:lnTo>
                <a:lnTo>
                  <a:pt x="4832150" y="7252759"/>
                </a:lnTo>
                <a:lnTo>
                  <a:pt x="0" y="72527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3</a:t>
            </a:r>
          </a:p>
        </p:txBody>
      </p:sp>
      <p:sp>
        <p:nvSpPr>
          <p:cNvPr id="8" name="TextBox 8"/>
          <p:cNvSpPr txBox="1"/>
          <p:nvPr/>
        </p:nvSpPr>
        <p:spPr>
          <a:xfrm>
            <a:off x="5848424" y="4208307"/>
            <a:ext cx="10389716" cy="3004755"/>
          </a:xfrm>
          <a:prstGeom prst="rect">
            <a:avLst/>
          </a:prstGeom>
        </p:spPr>
        <p:txBody>
          <a:bodyPr lIns="0" tIns="0" rIns="0" bIns="0" rtlCol="0" anchor="t">
            <a:spAutoFit/>
          </a:bodyPr>
          <a:lstStyle/>
          <a:p>
            <a:pPr algn="ctr">
              <a:lnSpc>
                <a:spcPts val="8158"/>
              </a:lnSpc>
            </a:pPr>
            <a:r>
              <a:rPr lang="en-US" sz="4827">
                <a:solidFill>
                  <a:srgbClr val="000000"/>
                </a:solidFill>
                <a:latin typeface="Montserrat"/>
                <a:ea typeface="Montserrat"/>
                <a:cs typeface="Montserrat"/>
                <a:sym typeface="Montserrat"/>
              </a:rPr>
              <a:t>Address the issue of boredom experienced while waiting for public transport.</a:t>
            </a:r>
          </a:p>
        </p:txBody>
      </p:sp>
      <p:sp>
        <p:nvSpPr>
          <p:cNvPr id="9" name="Freeform 9"/>
          <p:cNvSpPr/>
          <p:nvPr/>
        </p:nvSpPr>
        <p:spPr>
          <a:xfrm>
            <a:off x="1312392" y="787597"/>
            <a:ext cx="9922691" cy="1408857"/>
          </a:xfrm>
          <a:custGeom>
            <a:avLst/>
            <a:gdLst/>
            <a:ahLst/>
            <a:cxnLst/>
            <a:rect l="l" t="t" r="r" b="b"/>
            <a:pathLst>
              <a:path w="9922691" h="1408857">
                <a:moveTo>
                  <a:pt x="0" y="0"/>
                </a:moveTo>
                <a:lnTo>
                  <a:pt x="9922691" y="0"/>
                </a:lnTo>
                <a:lnTo>
                  <a:pt x="9922691" y="1408858"/>
                </a:lnTo>
                <a:lnTo>
                  <a:pt x="0" y="1408858"/>
                </a:lnTo>
                <a:lnTo>
                  <a:pt x="0" y="0"/>
                </a:lnTo>
                <a:close/>
              </a:path>
            </a:pathLst>
          </a:custGeom>
          <a:blipFill>
            <a:blip r:embed="rId8"/>
            <a:stretch>
              <a:fillRect l="-6222" t="-35988" r="-23151" b="-1151909"/>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910912">
            <a:off x="-6658682" y="-915746"/>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19657"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grpSp>
        <p:nvGrpSpPr>
          <p:cNvPr id="5" name="Group 5"/>
          <p:cNvGrpSpPr/>
          <p:nvPr/>
        </p:nvGrpSpPr>
        <p:grpSpPr>
          <a:xfrm>
            <a:off x="11019757" y="3366923"/>
            <a:ext cx="3086100" cy="959940"/>
            <a:chOff x="0" y="0"/>
            <a:chExt cx="812800" cy="252824"/>
          </a:xfrm>
        </p:grpSpPr>
        <p:sp>
          <p:nvSpPr>
            <p:cNvPr id="6" name="Freeform 6"/>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419EB1"/>
            </a:solidFill>
          </p:spPr>
        </p:sp>
        <p:sp>
          <p:nvSpPr>
            <p:cNvPr id="7" name="TextBox 7"/>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Intuitive use</a:t>
              </a:r>
            </a:p>
          </p:txBody>
        </p:sp>
      </p:grpSp>
      <p:grpSp>
        <p:nvGrpSpPr>
          <p:cNvPr id="8" name="Group 8"/>
          <p:cNvGrpSpPr/>
          <p:nvPr/>
        </p:nvGrpSpPr>
        <p:grpSpPr>
          <a:xfrm>
            <a:off x="9308072" y="6807968"/>
            <a:ext cx="3086100" cy="959940"/>
            <a:chOff x="0" y="0"/>
            <a:chExt cx="812800" cy="252824"/>
          </a:xfrm>
        </p:grpSpPr>
        <p:sp>
          <p:nvSpPr>
            <p:cNvPr id="9" name="Freeform 9"/>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419EB1"/>
            </a:solidFill>
          </p:spPr>
        </p:sp>
        <p:sp>
          <p:nvSpPr>
            <p:cNvPr id="10" name="TextBox 10"/>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Digital drawing</a:t>
              </a:r>
            </a:p>
          </p:txBody>
        </p:sp>
      </p:grpSp>
      <p:grpSp>
        <p:nvGrpSpPr>
          <p:cNvPr id="11" name="Group 11"/>
          <p:cNvGrpSpPr/>
          <p:nvPr/>
        </p:nvGrpSpPr>
        <p:grpSpPr>
          <a:xfrm>
            <a:off x="11102181" y="5013041"/>
            <a:ext cx="3086100" cy="992114"/>
            <a:chOff x="0" y="0"/>
            <a:chExt cx="812800" cy="261297"/>
          </a:xfrm>
        </p:grpSpPr>
        <p:sp>
          <p:nvSpPr>
            <p:cNvPr id="12" name="Freeform 12"/>
            <p:cNvSpPr/>
            <p:nvPr/>
          </p:nvSpPr>
          <p:spPr>
            <a:xfrm>
              <a:off x="0" y="0"/>
              <a:ext cx="812800" cy="261297"/>
            </a:xfrm>
            <a:custGeom>
              <a:avLst/>
              <a:gdLst/>
              <a:ahLst/>
              <a:cxnLst/>
              <a:rect l="l" t="t" r="r" b="b"/>
              <a:pathLst>
                <a:path w="812800" h="261297">
                  <a:moveTo>
                    <a:pt x="127941" y="0"/>
                  </a:moveTo>
                  <a:lnTo>
                    <a:pt x="684859" y="0"/>
                  </a:lnTo>
                  <a:cubicBezTo>
                    <a:pt x="718791" y="0"/>
                    <a:pt x="751333" y="13479"/>
                    <a:pt x="775327" y="37473"/>
                  </a:cubicBezTo>
                  <a:cubicBezTo>
                    <a:pt x="799321" y="61467"/>
                    <a:pt x="812800" y="94009"/>
                    <a:pt x="812800" y="127941"/>
                  </a:cubicBezTo>
                  <a:lnTo>
                    <a:pt x="812800" y="133357"/>
                  </a:lnTo>
                  <a:cubicBezTo>
                    <a:pt x="812800" y="167289"/>
                    <a:pt x="799321" y="199831"/>
                    <a:pt x="775327" y="223825"/>
                  </a:cubicBezTo>
                  <a:cubicBezTo>
                    <a:pt x="751333" y="247818"/>
                    <a:pt x="718791" y="261297"/>
                    <a:pt x="684859" y="261297"/>
                  </a:cubicBezTo>
                  <a:lnTo>
                    <a:pt x="127941" y="261297"/>
                  </a:lnTo>
                  <a:cubicBezTo>
                    <a:pt x="94009" y="261297"/>
                    <a:pt x="61467" y="247818"/>
                    <a:pt x="37473" y="223825"/>
                  </a:cubicBezTo>
                  <a:cubicBezTo>
                    <a:pt x="13479" y="199831"/>
                    <a:pt x="0" y="167289"/>
                    <a:pt x="0" y="133357"/>
                  </a:cubicBezTo>
                  <a:lnTo>
                    <a:pt x="0" y="127941"/>
                  </a:lnTo>
                  <a:cubicBezTo>
                    <a:pt x="0" y="94009"/>
                    <a:pt x="13479" y="61467"/>
                    <a:pt x="37473" y="37473"/>
                  </a:cubicBezTo>
                  <a:cubicBezTo>
                    <a:pt x="61467" y="13479"/>
                    <a:pt x="94009" y="0"/>
                    <a:pt x="127941" y="0"/>
                  </a:cubicBezTo>
                  <a:close/>
                </a:path>
              </a:pathLst>
            </a:custGeom>
            <a:solidFill>
              <a:srgbClr val="DFB51B"/>
            </a:solidFill>
          </p:spPr>
        </p:sp>
        <p:sp>
          <p:nvSpPr>
            <p:cNvPr id="13" name="TextBox 13"/>
            <p:cNvSpPr txBox="1"/>
            <p:nvPr/>
          </p:nvSpPr>
          <p:spPr>
            <a:xfrm>
              <a:off x="0" y="-76200"/>
              <a:ext cx="812800" cy="337497"/>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User engagment</a:t>
              </a:r>
            </a:p>
          </p:txBody>
        </p:sp>
      </p:grpSp>
      <p:grpSp>
        <p:nvGrpSpPr>
          <p:cNvPr id="14" name="Group 14"/>
          <p:cNvGrpSpPr/>
          <p:nvPr/>
        </p:nvGrpSpPr>
        <p:grpSpPr>
          <a:xfrm>
            <a:off x="3050679" y="3366923"/>
            <a:ext cx="3086100" cy="1076046"/>
            <a:chOff x="0" y="0"/>
            <a:chExt cx="812800" cy="283403"/>
          </a:xfrm>
        </p:grpSpPr>
        <p:sp>
          <p:nvSpPr>
            <p:cNvPr id="15" name="Freeform 15"/>
            <p:cNvSpPr/>
            <p:nvPr/>
          </p:nvSpPr>
          <p:spPr>
            <a:xfrm>
              <a:off x="0" y="0"/>
              <a:ext cx="812800" cy="283403"/>
            </a:xfrm>
            <a:custGeom>
              <a:avLst/>
              <a:gdLst/>
              <a:ahLst/>
              <a:cxnLst/>
              <a:rect l="l" t="t" r="r" b="b"/>
              <a:pathLst>
                <a:path w="812800" h="283403">
                  <a:moveTo>
                    <a:pt x="127941" y="0"/>
                  </a:moveTo>
                  <a:lnTo>
                    <a:pt x="684859" y="0"/>
                  </a:lnTo>
                  <a:cubicBezTo>
                    <a:pt x="718791" y="0"/>
                    <a:pt x="751333" y="13479"/>
                    <a:pt x="775327" y="37473"/>
                  </a:cubicBezTo>
                  <a:cubicBezTo>
                    <a:pt x="799321" y="61467"/>
                    <a:pt x="812800" y="94009"/>
                    <a:pt x="812800" y="127941"/>
                  </a:cubicBezTo>
                  <a:lnTo>
                    <a:pt x="812800" y="155462"/>
                  </a:lnTo>
                  <a:cubicBezTo>
                    <a:pt x="812800" y="189394"/>
                    <a:pt x="799321" y="221936"/>
                    <a:pt x="775327" y="245930"/>
                  </a:cubicBezTo>
                  <a:cubicBezTo>
                    <a:pt x="751333" y="269924"/>
                    <a:pt x="718791" y="283403"/>
                    <a:pt x="684859" y="283403"/>
                  </a:cubicBezTo>
                  <a:lnTo>
                    <a:pt x="127941" y="283403"/>
                  </a:lnTo>
                  <a:cubicBezTo>
                    <a:pt x="94009" y="283403"/>
                    <a:pt x="61467" y="269924"/>
                    <a:pt x="37473" y="245930"/>
                  </a:cubicBezTo>
                  <a:cubicBezTo>
                    <a:pt x="13479" y="221936"/>
                    <a:pt x="0" y="189394"/>
                    <a:pt x="0" y="155462"/>
                  </a:cubicBezTo>
                  <a:lnTo>
                    <a:pt x="0" y="127941"/>
                  </a:lnTo>
                  <a:cubicBezTo>
                    <a:pt x="0" y="94009"/>
                    <a:pt x="13479" y="61467"/>
                    <a:pt x="37473" y="37473"/>
                  </a:cubicBezTo>
                  <a:cubicBezTo>
                    <a:pt x="61467" y="13479"/>
                    <a:pt x="94009" y="0"/>
                    <a:pt x="127941" y="0"/>
                  </a:cubicBezTo>
                  <a:close/>
                </a:path>
              </a:pathLst>
            </a:custGeom>
            <a:solidFill>
              <a:srgbClr val="419EB1"/>
            </a:solidFill>
          </p:spPr>
        </p:sp>
        <p:sp>
          <p:nvSpPr>
            <p:cNvPr id="16" name="TextBox 16"/>
            <p:cNvSpPr txBox="1"/>
            <p:nvPr/>
          </p:nvSpPr>
          <p:spPr>
            <a:xfrm>
              <a:off x="0" y="-76200"/>
              <a:ext cx="812800" cy="359603"/>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UN sustainable goals</a:t>
              </a:r>
            </a:p>
          </p:txBody>
        </p:sp>
      </p:grpSp>
      <p:grpSp>
        <p:nvGrpSpPr>
          <p:cNvPr id="17" name="Group 17"/>
          <p:cNvGrpSpPr/>
          <p:nvPr/>
        </p:nvGrpSpPr>
        <p:grpSpPr>
          <a:xfrm>
            <a:off x="3050679" y="5119881"/>
            <a:ext cx="3086100" cy="959940"/>
            <a:chOff x="0" y="0"/>
            <a:chExt cx="812800" cy="252824"/>
          </a:xfrm>
        </p:grpSpPr>
        <p:sp>
          <p:nvSpPr>
            <p:cNvPr id="18" name="Freeform 18"/>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DFB51B"/>
            </a:solidFill>
          </p:spPr>
        </p:sp>
        <p:sp>
          <p:nvSpPr>
            <p:cNvPr id="19" name="TextBox 19"/>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Innovation</a:t>
              </a:r>
            </a:p>
          </p:txBody>
        </p:sp>
      </p:grpSp>
      <p:grpSp>
        <p:nvGrpSpPr>
          <p:cNvPr id="20" name="Group 20"/>
          <p:cNvGrpSpPr/>
          <p:nvPr/>
        </p:nvGrpSpPr>
        <p:grpSpPr>
          <a:xfrm>
            <a:off x="5211598" y="6691862"/>
            <a:ext cx="3086100" cy="1076046"/>
            <a:chOff x="0" y="0"/>
            <a:chExt cx="812800" cy="283403"/>
          </a:xfrm>
        </p:grpSpPr>
        <p:sp>
          <p:nvSpPr>
            <p:cNvPr id="21" name="Freeform 21"/>
            <p:cNvSpPr/>
            <p:nvPr/>
          </p:nvSpPr>
          <p:spPr>
            <a:xfrm>
              <a:off x="0" y="0"/>
              <a:ext cx="812800" cy="283403"/>
            </a:xfrm>
            <a:custGeom>
              <a:avLst/>
              <a:gdLst/>
              <a:ahLst/>
              <a:cxnLst/>
              <a:rect l="l" t="t" r="r" b="b"/>
              <a:pathLst>
                <a:path w="812800" h="283403">
                  <a:moveTo>
                    <a:pt x="127941" y="0"/>
                  </a:moveTo>
                  <a:lnTo>
                    <a:pt x="684859" y="0"/>
                  </a:lnTo>
                  <a:cubicBezTo>
                    <a:pt x="718791" y="0"/>
                    <a:pt x="751333" y="13479"/>
                    <a:pt x="775327" y="37473"/>
                  </a:cubicBezTo>
                  <a:cubicBezTo>
                    <a:pt x="799321" y="61467"/>
                    <a:pt x="812800" y="94009"/>
                    <a:pt x="812800" y="127941"/>
                  </a:cubicBezTo>
                  <a:lnTo>
                    <a:pt x="812800" y="155462"/>
                  </a:lnTo>
                  <a:cubicBezTo>
                    <a:pt x="812800" y="189394"/>
                    <a:pt x="799321" y="221936"/>
                    <a:pt x="775327" y="245930"/>
                  </a:cubicBezTo>
                  <a:cubicBezTo>
                    <a:pt x="751333" y="269924"/>
                    <a:pt x="718791" y="283403"/>
                    <a:pt x="684859" y="283403"/>
                  </a:cubicBezTo>
                  <a:lnTo>
                    <a:pt x="127941" y="283403"/>
                  </a:lnTo>
                  <a:cubicBezTo>
                    <a:pt x="94009" y="283403"/>
                    <a:pt x="61467" y="269924"/>
                    <a:pt x="37473" y="245930"/>
                  </a:cubicBezTo>
                  <a:cubicBezTo>
                    <a:pt x="13479" y="221936"/>
                    <a:pt x="0" y="189394"/>
                    <a:pt x="0" y="155462"/>
                  </a:cubicBezTo>
                  <a:lnTo>
                    <a:pt x="0" y="127941"/>
                  </a:lnTo>
                  <a:cubicBezTo>
                    <a:pt x="0" y="94009"/>
                    <a:pt x="13479" y="61467"/>
                    <a:pt x="37473" y="37473"/>
                  </a:cubicBezTo>
                  <a:cubicBezTo>
                    <a:pt x="61467" y="13479"/>
                    <a:pt x="94009" y="0"/>
                    <a:pt x="127941" y="0"/>
                  </a:cubicBezTo>
                  <a:close/>
                </a:path>
              </a:pathLst>
            </a:custGeom>
            <a:solidFill>
              <a:srgbClr val="5EAD42"/>
            </a:solidFill>
          </p:spPr>
        </p:sp>
        <p:sp>
          <p:nvSpPr>
            <p:cNvPr id="22" name="TextBox 22"/>
            <p:cNvSpPr txBox="1"/>
            <p:nvPr/>
          </p:nvSpPr>
          <p:spPr>
            <a:xfrm>
              <a:off x="0" y="-76200"/>
              <a:ext cx="812800" cy="359603"/>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Real-time interaction</a:t>
              </a:r>
            </a:p>
          </p:txBody>
        </p:sp>
      </p:grpSp>
      <p:grpSp>
        <p:nvGrpSpPr>
          <p:cNvPr id="23" name="Group 23"/>
          <p:cNvGrpSpPr/>
          <p:nvPr/>
        </p:nvGrpSpPr>
        <p:grpSpPr>
          <a:xfrm>
            <a:off x="7035218" y="2631420"/>
            <a:ext cx="3086100" cy="959940"/>
            <a:chOff x="0" y="0"/>
            <a:chExt cx="812800" cy="252824"/>
          </a:xfrm>
        </p:grpSpPr>
        <p:sp>
          <p:nvSpPr>
            <p:cNvPr id="24" name="Freeform 24"/>
            <p:cNvSpPr/>
            <p:nvPr/>
          </p:nvSpPr>
          <p:spPr>
            <a:xfrm>
              <a:off x="0" y="0"/>
              <a:ext cx="812800" cy="252824"/>
            </a:xfrm>
            <a:custGeom>
              <a:avLst/>
              <a:gdLst/>
              <a:ahLst/>
              <a:cxnLst/>
              <a:rect l="l" t="t" r="r" b="b"/>
              <a:pathLst>
                <a:path w="812800" h="252824">
                  <a:moveTo>
                    <a:pt x="126412" y="0"/>
                  </a:moveTo>
                  <a:lnTo>
                    <a:pt x="686388" y="0"/>
                  </a:lnTo>
                  <a:cubicBezTo>
                    <a:pt x="719915" y="0"/>
                    <a:pt x="752068" y="13318"/>
                    <a:pt x="775775" y="37025"/>
                  </a:cubicBezTo>
                  <a:cubicBezTo>
                    <a:pt x="799482" y="60732"/>
                    <a:pt x="812800" y="92885"/>
                    <a:pt x="812800" y="126412"/>
                  </a:cubicBezTo>
                  <a:lnTo>
                    <a:pt x="812800" y="126412"/>
                  </a:lnTo>
                  <a:cubicBezTo>
                    <a:pt x="812800" y="159938"/>
                    <a:pt x="799482" y="192092"/>
                    <a:pt x="775775" y="215798"/>
                  </a:cubicBezTo>
                  <a:cubicBezTo>
                    <a:pt x="752068" y="239505"/>
                    <a:pt x="719915" y="252824"/>
                    <a:pt x="686388" y="252824"/>
                  </a:cubicBezTo>
                  <a:lnTo>
                    <a:pt x="126412" y="252824"/>
                  </a:lnTo>
                  <a:cubicBezTo>
                    <a:pt x="92885" y="252824"/>
                    <a:pt x="60732" y="239505"/>
                    <a:pt x="37025" y="215798"/>
                  </a:cubicBezTo>
                  <a:cubicBezTo>
                    <a:pt x="13318" y="192092"/>
                    <a:pt x="0" y="159938"/>
                    <a:pt x="0" y="126412"/>
                  </a:cubicBezTo>
                  <a:lnTo>
                    <a:pt x="0" y="126412"/>
                  </a:lnTo>
                  <a:cubicBezTo>
                    <a:pt x="0" y="92885"/>
                    <a:pt x="13318" y="60732"/>
                    <a:pt x="37025" y="37025"/>
                  </a:cubicBezTo>
                  <a:cubicBezTo>
                    <a:pt x="60732" y="13318"/>
                    <a:pt x="92885" y="0"/>
                    <a:pt x="126412" y="0"/>
                  </a:cubicBezTo>
                  <a:close/>
                </a:path>
              </a:pathLst>
            </a:custGeom>
            <a:solidFill>
              <a:srgbClr val="5EAD42"/>
            </a:solidFill>
          </p:spPr>
        </p:sp>
        <p:sp>
          <p:nvSpPr>
            <p:cNvPr id="25" name="TextBox 25"/>
            <p:cNvSpPr txBox="1"/>
            <p:nvPr/>
          </p:nvSpPr>
          <p:spPr>
            <a:xfrm>
              <a:off x="0" y="-76200"/>
              <a:ext cx="812800" cy="329024"/>
            </a:xfrm>
            <a:prstGeom prst="rect">
              <a:avLst/>
            </a:prstGeom>
          </p:spPr>
          <p:txBody>
            <a:bodyPr lIns="50800" tIns="50800" rIns="50800" bIns="50800" rtlCol="0" anchor="ctr"/>
            <a:lstStyle/>
            <a:p>
              <a:pPr algn="ctr">
                <a:lnSpc>
                  <a:spcPts val="3919"/>
                </a:lnSpc>
              </a:pPr>
              <a:r>
                <a:rPr lang="en-US" sz="2799">
                  <a:solidFill>
                    <a:srgbClr val="000000"/>
                  </a:solidFill>
                  <a:latin typeface="Helvetica"/>
                  <a:ea typeface="Helvetica"/>
                  <a:cs typeface="Helvetica"/>
                  <a:sym typeface="Helvetica"/>
                </a:rPr>
                <a:t>Entertaining</a:t>
              </a:r>
            </a:p>
          </p:txBody>
        </p:sp>
      </p:grpSp>
      <p:sp>
        <p:nvSpPr>
          <p:cNvPr id="26" name="Freeform 26"/>
          <p:cNvSpPr/>
          <p:nvPr/>
        </p:nvSpPr>
        <p:spPr>
          <a:xfrm>
            <a:off x="7116032" y="3762810"/>
            <a:ext cx="3132586" cy="2761381"/>
          </a:xfrm>
          <a:custGeom>
            <a:avLst/>
            <a:gdLst/>
            <a:ahLst/>
            <a:cxnLst/>
            <a:rect l="l" t="t" r="r" b="b"/>
            <a:pathLst>
              <a:path w="3132586" h="2761381">
                <a:moveTo>
                  <a:pt x="0" y="0"/>
                </a:moveTo>
                <a:lnTo>
                  <a:pt x="3132586" y="0"/>
                </a:lnTo>
                <a:lnTo>
                  <a:pt x="3132586" y="2761380"/>
                </a:lnTo>
                <a:lnTo>
                  <a:pt x="0" y="2761380"/>
                </a:lnTo>
                <a:lnTo>
                  <a:pt x="0" y="0"/>
                </a:lnTo>
                <a:close/>
              </a:path>
            </a:pathLst>
          </a:custGeom>
          <a:blipFill>
            <a:blip r:embed="rId5"/>
            <a:stretch>
              <a:fillRect l="-23547" t="-57766" r="-30231" b="-88806"/>
            </a:stretch>
          </a:blipFill>
        </p:spPr>
      </p:sp>
      <p:sp>
        <p:nvSpPr>
          <p:cNvPr id="27" name="Freeform 27"/>
          <p:cNvSpPr/>
          <p:nvPr/>
        </p:nvSpPr>
        <p:spPr>
          <a:xfrm>
            <a:off x="1312392" y="787597"/>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7"/>
            <a:stretch>
              <a:fillRect l="-7313" t="-137145" r="-53239" b="-1086995"/>
            </a:stretch>
          </a:blipFill>
        </p:spPr>
      </p:sp>
      <p:sp>
        <p:nvSpPr>
          <p:cNvPr id="28" name="TextBox 28"/>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4</a:t>
            </a:r>
          </a:p>
        </p:txBody>
      </p:sp>
      <p:sp>
        <p:nvSpPr>
          <p:cNvPr id="29" name="TextBox 29"/>
          <p:cNvSpPr txBox="1"/>
          <p:nvPr/>
        </p:nvSpPr>
        <p:spPr>
          <a:xfrm>
            <a:off x="1253361" y="8520383"/>
            <a:ext cx="3999786" cy="35623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Montserrat Bold"/>
                <a:ea typeface="Montserrat Bold"/>
                <a:cs typeface="Montserrat Bold"/>
                <a:sym typeface="Montserrat Bold"/>
              </a:rPr>
              <a:t>GREAT FOR INDIVIDUAL USE</a:t>
            </a:r>
          </a:p>
        </p:txBody>
      </p:sp>
      <p:sp>
        <p:nvSpPr>
          <p:cNvPr id="30" name="TextBox 30"/>
          <p:cNvSpPr txBox="1"/>
          <p:nvPr/>
        </p:nvSpPr>
        <p:spPr>
          <a:xfrm>
            <a:off x="5942294" y="8491666"/>
            <a:ext cx="3365778" cy="35623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Montserrat Bold"/>
                <a:ea typeface="Montserrat Bold"/>
                <a:cs typeface="Montserrat Bold"/>
                <a:sym typeface="Montserrat Bold"/>
              </a:rPr>
              <a:t>GREAT FOR PUBLIC USE</a:t>
            </a:r>
          </a:p>
        </p:txBody>
      </p:sp>
      <p:sp>
        <p:nvSpPr>
          <p:cNvPr id="31" name="TextBox 31"/>
          <p:cNvSpPr txBox="1"/>
          <p:nvPr/>
        </p:nvSpPr>
        <p:spPr>
          <a:xfrm>
            <a:off x="5443646" y="8303749"/>
            <a:ext cx="305157" cy="703493"/>
          </a:xfrm>
          <a:prstGeom prst="rect">
            <a:avLst/>
          </a:prstGeom>
        </p:spPr>
        <p:txBody>
          <a:bodyPr lIns="0" tIns="0" rIns="0" bIns="0" rtlCol="0" anchor="t">
            <a:spAutoFit/>
          </a:bodyPr>
          <a:lstStyle/>
          <a:p>
            <a:pPr algn="ctr">
              <a:lnSpc>
                <a:spcPts val="5849"/>
              </a:lnSpc>
              <a:spcBef>
                <a:spcPct val="0"/>
              </a:spcBef>
            </a:pPr>
            <a:r>
              <a:rPr lang="en-US" sz="4178">
                <a:solidFill>
                  <a:srgbClr val="000000"/>
                </a:solidFill>
                <a:latin typeface="Montserrat"/>
                <a:ea typeface="Montserrat"/>
                <a:cs typeface="Montserrat"/>
                <a:sym typeface="Montserrat"/>
              </a:rPr>
              <a:t>+</a:t>
            </a:r>
          </a:p>
        </p:txBody>
      </p:sp>
      <p:sp>
        <p:nvSpPr>
          <p:cNvPr id="32" name="TextBox 32"/>
          <p:cNvSpPr txBox="1"/>
          <p:nvPr/>
        </p:nvSpPr>
        <p:spPr>
          <a:xfrm>
            <a:off x="9470694" y="8303749"/>
            <a:ext cx="305157" cy="703493"/>
          </a:xfrm>
          <a:prstGeom prst="rect">
            <a:avLst/>
          </a:prstGeom>
        </p:spPr>
        <p:txBody>
          <a:bodyPr lIns="0" tIns="0" rIns="0" bIns="0" rtlCol="0" anchor="t">
            <a:spAutoFit/>
          </a:bodyPr>
          <a:lstStyle/>
          <a:p>
            <a:pPr algn="ctr">
              <a:lnSpc>
                <a:spcPts val="5849"/>
              </a:lnSpc>
              <a:spcBef>
                <a:spcPct val="0"/>
              </a:spcBef>
            </a:pPr>
            <a:r>
              <a:rPr lang="en-US" sz="4178">
                <a:solidFill>
                  <a:srgbClr val="000000"/>
                </a:solidFill>
                <a:latin typeface="Montserrat"/>
                <a:ea typeface="Montserrat"/>
                <a:cs typeface="Montserrat"/>
                <a:sym typeface="Montserrat"/>
              </a:rPr>
              <a:t>=</a:t>
            </a:r>
          </a:p>
        </p:txBody>
      </p:sp>
      <p:sp>
        <p:nvSpPr>
          <p:cNvPr id="33" name="TextBox 33"/>
          <p:cNvSpPr txBox="1"/>
          <p:nvPr/>
        </p:nvSpPr>
        <p:spPr>
          <a:xfrm>
            <a:off x="9972721" y="8496429"/>
            <a:ext cx="5180172" cy="356235"/>
          </a:xfrm>
          <a:prstGeom prst="rect">
            <a:avLst/>
          </a:prstGeom>
        </p:spPr>
        <p:txBody>
          <a:bodyPr lIns="0" tIns="0" rIns="0" bIns="0" rtlCol="0" anchor="t">
            <a:spAutoFit/>
          </a:bodyPr>
          <a:lstStyle/>
          <a:p>
            <a:pPr algn="ctr">
              <a:lnSpc>
                <a:spcPts val="2940"/>
              </a:lnSpc>
              <a:spcBef>
                <a:spcPct val="0"/>
              </a:spcBef>
            </a:pPr>
            <a:r>
              <a:rPr lang="en-US" sz="2100" b="1">
                <a:solidFill>
                  <a:srgbClr val="000000"/>
                </a:solidFill>
                <a:latin typeface="Montserrat Bold"/>
                <a:ea typeface="Montserrat Bold"/>
                <a:cs typeface="Montserrat Bold"/>
                <a:sym typeface="Montserrat Bold"/>
              </a:rPr>
              <a:t>INTERACTIVE ART IN PUBLIC SPACES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209679">
            <a:off x="3735581" y="5818073"/>
            <a:ext cx="15260093" cy="15717324"/>
          </a:xfrm>
          <a:custGeom>
            <a:avLst/>
            <a:gdLst/>
            <a:ahLst/>
            <a:cxnLst/>
            <a:rect l="l" t="t" r="r" b="b"/>
            <a:pathLst>
              <a:path w="15260093" h="15717324">
                <a:moveTo>
                  <a:pt x="0" y="0"/>
                </a:moveTo>
                <a:lnTo>
                  <a:pt x="15260092" y="0"/>
                </a:lnTo>
                <a:lnTo>
                  <a:pt x="15260092" y="15717324"/>
                </a:lnTo>
                <a:lnTo>
                  <a:pt x="0" y="15717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5"/>
            <a:stretch>
              <a:fillRect/>
            </a:stretch>
          </a:blipFill>
        </p:spPr>
      </p:sp>
      <p:sp>
        <p:nvSpPr>
          <p:cNvPr id="4" name="Freeform 4"/>
          <p:cNvSpPr/>
          <p:nvPr/>
        </p:nvSpPr>
        <p:spPr>
          <a:xfrm>
            <a:off x="958036" y="950556"/>
            <a:ext cx="11950074" cy="1405946"/>
          </a:xfrm>
          <a:custGeom>
            <a:avLst/>
            <a:gdLst/>
            <a:ahLst/>
            <a:cxnLst/>
            <a:rect l="l" t="t" r="r" b="b"/>
            <a:pathLst>
              <a:path w="11950074" h="1405946">
                <a:moveTo>
                  <a:pt x="0" y="0"/>
                </a:moveTo>
                <a:lnTo>
                  <a:pt x="11950074" y="0"/>
                </a:lnTo>
                <a:lnTo>
                  <a:pt x="11950074" y="1405945"/>
                </a:lnTo>
                <a:lnTo>
                  <a:pt x="0" y="1405945"/>
                </a:lnTo>
                <a:lnTo>
                  <a:pt x="0" y="0"/>
                </a:lnTo>
                <a:close/>
              </a:path>
            </a:pathLst>
          </a:custGeom>
          <a:blipFill>
            <a:blip r:embed="rId6"/>
            <a:stretch>
              <a:fillRect t="-232033" r="-7512" b="-959591"/>
            </a:stretch>
          </a:blipFill>
        </p:spPr>
      </p:sp>
      <p:sp>
        <p:nvSpPr>
          <p:cNvPr id="5" name="Freeform 5"/>
          <p:cNvSpPr/>
          <p:nvPr/>
        </p:nvSpPr>
        <p:spPr>
          <a:xfrm>
            <a:off x="5177505" y="3730795"/>
            <a:ext cx="7932990" cy="5527505"/>
          </a:xfrm>
          <a:custGeom>
            <a:avLst/>
            <a:gdLst/>
            <a:ahLst/>
            <a:cxnLst/>
            <a:rect l="l" t="t" r="r" b="b"/>
            <a:pathLst>
              <a:path w="7932990" h="5527505">
                <a:moveTo>
                  <a:pt x="0" y="0"/>
                </a:moveTo>
                <a:lnTo>
                  <a:pt x="7932990" y="0"/>
                </a:lnTo>
                <a:lnTo>
                  <a:pt x="7932990" y="5527505"/>
                </a:lnTo>
                <a:lnTo>
                  <a:pt x="0" y="5527505"/>
                </a:lnTo>
                <a:lnTo>
                  <a:pt x="0" y="0"/>
                </a:lnTo>
                <a:close/>
              </a:path>
            </a:pathLst>
          </a:custGeom>
          <a:blipFill>
            <a:blip r:embed="rId7"/>
            <a:stretch>
              <a:fillRect t="-21759" b="-21759"/>
            </a:stretch>
          </a:blipFill>
        </p:spPr>
      </p:sp>
      <p:sp>
        <p:nvSpPr>
          <p:cNvPr id="6" name="Freeform 6"/>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8"/>
            <a:stretch>
              <a:fillRect/>
            </a:stretch>
          </a:blipFill>
        </p:spPr>
      </p:sp>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5</a:t>
            </a:r>
          </a:p>
        </p:txBody>
      </p:sp>
      <p:sp>
        <p:nvSpPr>
          <p:cNvPr id="8" name="TextBox 8"/>
          <p:cNvSpPr txBox="1"/>
          <p:nvPr/>
        </p:nvSpPr>
        <p:spPr>
          <a:xfrm>
            <a:off x="1464691" y="1940503"/>
            <a:ext cx="14993919" cy="2273533"/>
          </a:xfrm>
          <a:prstGeom prst="rect">
            <a:avLst/>
          </a:prstGeom>
        </p:spPr>
        <p:txBody>
          <a:bodyPr lIns="0" tIns="0" rIns="0" bIns="0" rtlCol="0" anchor="t">
            <a:spAutoFit/>
          </a:bodyPr>
          <a:lstStyle/>
          <a:p>
            <a:pPr algn="l">
              <a:lnSpc>
                <a:spcPts val="4887"/>
              </a:lnSpc>
            </a:pPr>
            <a:endParaRPr/>
          </a:p>
          <a:p>
            <a:pPr algn="l">
              <a:lnSpc>
                <a:spcPts val="4887"/>
              </a:lnSpc>
            </a:pPr>
            <a:r>
              <a:rPr lang="en-US" sz="3490" u="none" strike="noStrike">
                <a:solidFill>
                  <a:srgbClr val="000000"/>
                </a:solidFill>
                <a:latin typeface="Montserrat"/>
                <a:ea typeface="Montserrat"/>
                <a:cs typeface="Montserrat"/>
                <a:sym typeface="Montserrat"/>
              </a:rPr>
              <a:t>Allow users to draw and create artwork during their waiting time.</a:t>
            </a:r>
          </a:p>
          <a:p>
            <a:pPr algn="l">
              <a:lnSpc>
                <a:spcPts val="3490"/>
              </a:lnSpc>
            </a:pPr>
            <a:endParaRPr lang="en-US" sz="3490" u="none" strike="noStrike">
              <a:solidFill>
                <a:srgbClr val="000000"/>
              </a:solidFill>
              <a:latin typeface="Montserrat"/>
              <a:ea typeface="Montserrat"/>
              <a:cs typeface="Montserrat"/>
              <a:sym typeface="Montserrat"/>
            </a:endParaRPr>
          </a:p>
          <a:p>
            <a:pPr algn="l">
              <a:lnSpc>
                <a:spcPts val="4887"/>
              </a:lnSpc>
            </a:pPr>
            <a:endParaRPr lang="en-US" sz="3490" u="none" strike="noStrik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910912">
            <a:off x="-5439906" y="-1197304"/>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TextBox 5"/>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6</a:t>
            </a:r>
          </a:p>
        </p:txBody>
      </p:sp>
      <p:sp>
        <p:nvSpPr>
          <p:cNvPr id="6" name="Freeform 6"/>
          <p:cNvSpPr/>
          <p:nvPr/>
        </p:nvSpPr>
        <p:spPr>
          <a:xfrm>
            <a:off x="9532293" y="2633736"/>
            <a:ext cx="7338714" cy="6354983"/>
          </a:xfrm>
          <a:custGeom>
            <a:avLst/>
            <a:gdLst/>
            <a:ahLst/>
            <a:cxnLst/>
            <a:rect l="l" t="t" r="r" b="b"/>
            <a:pathLst>
              <a:path w="7338714" h="6354983">
                <a:moveTo>
                  <a:pt x="0" y="0"/>
                </a:moveTo>
                <a:lnTo>
                  <a:pt x="7338714" y="0"/>
                </a:lnTo>
                <a:lnTo>
                  <a:pt x="7338714" y="6354982"/>
                </a:lnTo>
                <a:lnTo>
                  <a:pt x="0" y="6354982"/>
                </a:lnTo>
                <a:lnTo>
                  <a:pt x="0" y="0"/>
                </a:lnTo>
                <a:close/>
              </a:path>
            </a:pathLst>
          </a:custGeom>
          <a:blipFill>
            <a:blip r:embed="rId7"/>
            <a:stretch>
              <a:fillRect l="-50571" t="-10624" r="-42316" b="-14671"/>
            </a:stretch>
          </a:blipFill>
        </p:spPr>
      </p:sp>
      <p:sp>
        <p:nvSpPr>
          <p:cNvPr id="7" name="Freeform 7"/>
          <p:cNvSpPr/>
          <p:nvPr/>
        </p:nvSpPr>
        <p:spPr>
          <a:xfrm>
            <a:off x="746747" y="3087080"/>
            <a:ext cx="2962708" cy="5499225"/>
          </a:xfrm>
          <a:custGeom>
            <a:avLst/>
            <a:gdLst/>
            <a:ahLst/>
            <a:cxnLst/>
            <a:rect l="l" t="t" r="r" b="b"/>
            <a:pathLst>
              <a:path w="2962708" h="5499225">
                <a:moveTo>
                  <a:pt x="0" y="0"/>
                </a:moveTo>
                <a:lnTo>
                  <a:pt x="2962708" y="0"/>
                </a:lnTo>
                <a:lnTo>
                  <a:pt x="2962708" y="5499226"/>
                </a:lnTo>
                <a:lnTo>
                  <a:pt x="0" y="5499226"/>
                </a:lnTo>
                <a:lnTo>
                  <a:pt x="0" y="0"/>
                </a:lnTo>
                <a:close/>
              </a:path>
            </a:pathLst>
          </a:custGeom>
          <a:blipFill>
            <a:blip r:embed="rId8"/>
            <a:stretch>
              <a:fillRect/>
            </a:stretch>
          </a:blipFill>
        </p:spPr>
      </p:sp>
      <p:sp>
        <p:nvSpPr>
          <p:cNvPr id="8" name="Freeform 8"/>
          <p:cNvSpPr/>
          <p:nvPr/>
        </p:nvSpPr>
        <p:spPr>
          <a:xfrm>
            <a:off x="3536930" y="3306917"/>
            <a:ext cx="2930454" cy="5221300"/>
          </a:xfrm>
          <a:custGeom>
            <a:avLst/>
            <a:gdLst/>
            <a:ahLst/>
            <a:cxnLst/>
            <a:rect l="l" t="t" r="r" b="b"/>
            <a:pathLst>
              <a:path w="2930454" h="5221300">
                <a:moveTo>
                  <a:pt x="0" y="0"/>
                </a:moveTo>
                <a:lnTo>
                  <a:pt x="2930454" y="0"/>
                </a:lnTo>
                <a:lnTo>
                  <a:pt x="2930454" y="5221300"/>
                </a:lnTo>
                <a:lnTo>
                  <a:pt x="0" y="5221300"/>
                </a:lnTo>
                <a:lnTo>
                  <a:pt x="0" y="0"/>
                </a:lnTo>
                <a:close/>
              </a:path>
            </a:pathLst>
          </a:custGeom>
          <a:blipFill>
            <a:blip r:embed="rId9"/>
            <a:stretch>
              <a:fillRect/>
            </a:stretch>
          </a:blipFill>
        </p:spPr>
      </p:sp>
      <p:sp>
        <p:nvSpPr>
          <p:cNvPr id="9" name="Freeform 9"/>
          <p:cNvSpPr/>
          <p:nvPr/>
        </p:nvSpPr>
        <p:spPr>
          <a:xfrm>
            <a:off x="6425515" y="3351441"/>
            <a:ext cx="2653097" cy="5176775"/>
          </a:xfrm>
          <a:custGeom>
            <a:avLst/>
            <a:gdLst/>
            <a:ahLst/>
            <a:cxnLst/>
            <a:rect l="l" t="t" r="r" b="b"/>
            <a:pathLst>
              <a:path w="2653097" h="5176775">
                <a:moveTo>
                  <a:pt x="0" y="0"/>
                </a:moveTo>
                <a:lnTo>
                  <a:pt x="2653098" y="0"/>
                </a:lnTo>
                <a:lnTo>
                  <a:pt x="2653098" y="5176776"/>
                </a:lnTo>
                <a:lnTo>
                  <a:pt x="0" y="5176776"/>
                </a:lnTo>
                <a:lnTo>
                  <a:pt x="0" y="0"/>
                </a:lnTo>
                <a:close/>
              </a:path>
            </a:pathLst>
          </a:custGeom>
          <a:blipFill>
            <a:blip r:embed="rId10"/>
            <a:stretch>
              <a:fillRect/>
            </a:stretch>
          </a:blipFill>
        </p:spPr>
      </p:sp>
      <p:sp>
        <p:nvSpPr>
          <p:cNvPr id="10" name="Freeform 10"/>
          <p:cNvSpPr/>
          <p:nvPr/>
        </p:nvSpPr>
        <p:spPr>
          <a:xfrm>
            <a:off x="1028700" y="787597"/>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11"/>
            <a:stretch>
              <a:fillRect l="-6087" t="-349355" r="-54465" b="-874784"/>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910912">
            <a:off x="-5439906" y="-1197304"/>
            <a:ext cx="12937212" cy="13324844"/>
          </a:xfrm>
          <a:custGeom>
            <a:avLst/>
            <a:gdLst/>
            <a:ahLst/>
            <a:cxnLst/>
            <a:rect l="l" t="t" r="r" b="b"/>
            <a:pathLst>
              <a:path w="12937212" h="13324844">
                <a:moveTo>
                  <a:pt x="0" y="0"/>
                </a:moveTo>
                <a:lnTo>
                  <a:pt x="12937212" y="0"/>
                </a:lnTo>
                <a:lnTo>
                  <a:pt x="12937212" y="13324844"/>
                </a:lnTo>
                <a:lnTo>
                  <a:pt x="0" y="13324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5"/>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6"/>
            <a:stretch>
              <a:fillRect/>
            </a:stretch>
          </a:blipFill>
        </p:spPr>
      </p:sp>
      <p:sp>
        <p:nvSpPr>
          <p:cNvPr id="5" name="TextBox 5"/>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7</a:t>
            </a:r>
          </a:p>
        </p:txBody>
      </p:sp>
      <p:sp>
        <p:nvSpPr>
          <p:cNvPr id="6" name="Freeform 6"/>
          <p:cNvSpPr/>
          <p:nvPr/>
        </p:nvSpPr>
        <p:spPr>
          <a:xfrm>
            <a:off x="2056883" y="2434646"/>
            <a:ext cx="13037229" cy="7307163"/>
          </a:xfrm>
          <a:custGeom>
            <a:avLst/>
            <a:gdLst/>
            <a:ahLst/>
            <a:cxnLst/>
            <a:rect l="l" t="t" r="r" b="b"/>
            <a:pathLst>
              <a:path w="13037229" h="7307163">
                <a:moveTo>
                  <a:pt x="0" y="0"/>
                </a:moveTo>
                <a:lnTo>
                  <a:pt x="13037229" y="0"/>
                </a:lnTo>
                <a:lnTo>
                  <a:pt x="13037229" y="7307163"/>
                </a:lnTo>
                <a:lnTo>
                  <a:pt x="0" y="7307163"/>
                </a:lnTo>
                <a:lnTo>
                  <a:pt x="0" y="0"/>
                </a:lnTo>
                <a:close/>
              </a:path>
            </a:pathLst>
          </a:custGeom>
          <a:blipFill>
            <a:blip r:embed="rId7"/>
            <a:stretch>
              <a:fillRect t="-288" r="-217" b="-288"/>
            </a:stretch>
          </a:blipFill>
        </p:spPr>
      </p:sp>
      <p:sp>
        <p:nvSpPr>
          <p:cNvPr id="7" name="Freeform 7"/>
          <p:cNvSpPr/>
          <p:nvPr/>
        </p:nvSpPr>
        <p:spPr>
          <a:xfrm>
            <a:off x="1028700" y="866336"/>
            <a:ext cx="8713783" cy="1212818"/>
          </a:xfrm>
          <a:custGeom>
            <a:avLst/>
            <a:gdLst/>
            <a:ahLst/>
            <a:cxnLst/>
            <a:rect l="l" t="t" r="r" b="b"/>
            <a:pathLst>
              <a:path w="8713783" h="1212818">
                <a:moveTo>
                  <a:pt x="0" y="0"/>
                </a:moveTo>
                <a:lnTo>
                  <a:pt x="8713783" y="0"/>
                </a:lnTo>
                <a:lnTo>
                  <a:pt x="8713783" y="1212818"/>
                </a:lnTo>
                <a:lnTo>
                  <a:pt x="0" y="1212818"/>
                </a:lnTo>
                <a:lnTo>
                  <a:pt x="0" y="0"/>
                </a:lnTo>
                <a:close/>
              </a:path>
            </a:pathLst>
          </a:custGeom>
          <a:blipFill>
            <a:blip r:embed="rId8"/>
            <a:stretch>
              <a:fillRect l="-6710" t="-524029" r="-40611" b="-872043"/>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7"/>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8"/>
            <a:stretch>
              <a:fillRect/>
            </a:stretch>
          </a:blipFill>
        </p:spPr>
      </p:sp>
      <p:sp>
        <p:nvSpPr>
          <p:cNvPr id="5" name="Freeform 5"/>
          <p:cNvSpPr/>
          <p:nvPr/>
        </p:nvSpPr>
        <p:spPr>
          <a:xfrm>
            <a:off x="887373" y="870599"/>
            <a:ext cx="5189934" cy="1375477"/>
          </a:xfrm>
          <a:custGeom>
            <a:avLst/>
            <a:gdLst/>
            <a:ahLst/>
            <a:cxnLst/>
            <a:rect l="l" t="t" r="r" b="b"/>
            <a:pathLst>
              <a:path w="5189934" h="1375477">
                <a:moveTo>
                  <a:pt x="0" y="0"/>
                </a:moveTo>
                <a:lnTo>
                  <a:pt x="5189934" y="0"/>
                </a:lnTo>
                <a:lnTo>
                  <a:pt x="5189934" y="1375477"/>
                </a:lnTo>
                <a:lnTo>
                  <a:pt x="0" y="1375477"/>
                </a:lnTo>
                <a:lnTo>
                  <a:pt x="0" y="0"/>
                </a:lnTo>
                <a:close/>
              </a:path>
            </a:pathLst>
          </a:custGeom>
          <a:blipFill>
            <a:blip r:embed="rId9"/>
            <a:stretch>
              <a:fillRect l="-25665" t="-1057867" r="-116315" b="-132647"/>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a:stretch>
            <a:fillRect/>
          </a:stretch>
        </p:blipFill>
        <p:spPr>
          <a:xfrm>
            <a:off x="7044699" y="870599"/>
            <a:ext cx="4198602" cy="9271912"/>
          </a:xfrm>
          <a:prstGeom prst="rect">
            <a:avLst/>
          </a:prstGeom>
        </p:spPr>
      </p:pic>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8</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FDB"/>
        </a:solidFill>
        <a:effectLst/>
      </p:bgPr>
    </p:bg>
    <p:spTree>
      <p:nvGrpSpPr>
        <p:cNvPr id="1" name=""/>
        <p:cNvGrpSpPr/>
        <p:nvPr/>
      </p:nvGrpSpPr>
      <p:grpSpPr>
        <a:xfrm>
          <a:off x="0" y="0"/>
          <a:ext cx="0" cy="0"/>
          <a:chOff x="0" y="0"/>
          <a:chExt cx="0" cy="0"/>
        </a:xfrm>
      </p:grpSpPr>
      <p:sp>
        <p:nvSpPr>
          <p:cNvPr id="2" name="Freeform 2"/>
          <p:cNvSpPr/>
          <p:nvPr/>
        </p:nvSpPr>
        <p:spPr>
          <a:xfrm rot="5660495">
            <a:off x="2297619" y="3657020"/>
            <a:ext cx="12874216" cy="13259960"/>
          </a:xfrm>
          <a:custGeom>
            <a:avLst/>
            <a:gdLst/>
            <a:ahLst/>
            <a:cxnLst/>
            <a:rect l="l" t="t" r="r" b="b"/>
            <a:pathLst>
              <a:path w="12874216" h="13259960">
                <a:moveTo>
                  <a:pt x="0" y="0"/>
                </a:moveTo>
                <a:lnTo>
                  <a:pt x="12874216" y="0"/>
                </a:lnTo>
                <a:lnTo>
                  <a:pt x="12874216" y="13259960"/>
                </a:lnTo>
                <a:lnTo>
                  <a:pt x="0" y="13259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4622233" y="6079821"/>
            <a:ext cx="4497548" cy="6356958"/>
          </a:xfrm>
          <a:custGeom>
            <a:avLst/>
            <a:gdLst/>
            <a:ahLst/>
            <a:cxnLst/>
            <a:rect l="l" t="t" r="r" b="b"/>
            <a:pathLst>
              <a:path w="4497548" h="6356958">
                <a:moveTo>
                  <a:pt x="0" y="0"/>
                </a:moveTo>
                <a:lnTo>
                  <a:pt x="4497548" y="0"/>
                </a:lnTo>
                <a:lnTo>
                  <a:pt x="4497548" y="6356958"/>
                </a:lnTo>
                <a:lnTo>
                  <a:pt x="0" y="6356958"/>
                </a:lnTo>
                <a:lnTo>
                  <a:pt x="0" y="0"/>
                </a:lnTo>
                <a:close/>
              </a:path>
            </a:pathLst>
          </a:custGeom>
          <a:blipFill>
            <a:blip r:embed="rId7"/>
            <a:stretch>
              <a:fillRect/>
            </a:stretch>
          </a:blipFill>
        </p:spPr>
      </p:sp>
      <p:sp>
        <p:nvSpPr>
          <p:cNvPr id="4" name="Freeform 4"/>
          <p:cNvSpPr/>
          <p:nvPr/>
        </p:nvSpPr>
        <p:spPr>
          <a:xfrm>
            <a:off x="14188281" y="268453"/>
            <a:ext cx="4099719" cy="1204292"/>
          </a:xfrm>
          <a:custGeom>
            <a:avLst/>
            <a:gdLst/>
            <a:ahLst/>
            <a:cxnLst/>
            <a:rect l="l" t="t" r="r" b="b"/>
            <a:pathLst>
              <a:path w="4099719" h="1204292">
                <a:moveTo>
                  <a:pt x="0" y="0"/>
                </a:moveTo>
                <a:lnTo>
                  <a:pt x="4099719" y="0"/>
                </a:lnTo>
                <a:lnTo>
                  <a:pt x="4099719" y="1204292"/>
                </a:lnTo>
                <a:lnTo>
                  <a:pt x="0" y="1204292"/>
                </a:lnTo>
                <a:lnTo>
                  <a:pt x="0" y="0"/>
                </a:lnTo>
                <a:close/>
              </a:path>
            </a:pathLst>
          </a:custGeom>
          <a:blipFill>
            <a:blip r:embed="rId8"/>
            <a:stretch>
              <a:fillRect/>
            </a:stretch>
          </a:blipFill>
        </p:spPr>
      </p:sp>
      <p:sp>
        <p:nvSpPr>
          <p:cNvPr id="5" name="Freeform 5"/>
          <p:cNvSpPr/>
          <p:nvPr/>
        </p:nvSpPr>
        <p:spPr>
          <a:xfrm>
            <a:off x="958036" y="502636"/>
            <a:ext cx="7995680" cy="1370296"/>
          </a:xfrm>
          <a:custGeom>
            <a:avLst/>
            <a:gdLst/>
            <a:ahLst/>
            <a:cxnLst/>
            <a:rect l="l" t="t" r="r" b="b"/>
            <a:pathLst>
              <a:path w="7995680" h="1370296">
                <a:moveTo>
                  <a:pt x="0" y="0"/>
                </a:moveTo>
                <a:lnTo>
                  <a:pt x="7995680" y="0"/>
                </a:lnTo>
                <a:lnTo>
                  <a:pt x="7995680" y="1370296"/>
                </a:lnTo>
                <a:lnTo>
                  <a:pt x="0" y="1370296"/>
                </a:lnTo>
                <a:lnTo>
                  <a:pt x="0" y="0"/>
                </a:lnTo>
                <a:close/>
              </a:path>
            </a:pathLst>
          </a:custGeom>
          <a:blipFill>
            <a:blip r:embed="rId9"/>
            <a:stretch>
              <a:fillRect l="-6496" t="-571104" r="-54057" b="-653036"/>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rcRect t="12850" b="12374"/>
          <a:stretch>
            <a:fillRect/>
          </a:stretch>
        </p:blipFill>
        <p:spPr>
          <a:xfrm>
            <a:off x="1028700" y="1872932"/>
            <a:ext cx="14105212" cy="7910374"/>
          </a:xfrm>
          <a:prstGeom prst="rect">
            <a:avLst/>
          </a:prstGeom>
        </p:spPr>
      </p:pic>
      <p:sp>
        <p:nvSpPr>
          <p:cNvPr id="7" name="TextBox 7"/>
          <p:cNvSpPr txBox="1"/>
          <p:nvPr/>
        </p:nvSpPr>
        <p:spPr>
          <a:xfrm>
            <a:off x="887373" y="9181590"/>
            <a:ext cx="152400" cy="209550"/>
          </a:xfrm>
          <a:prstGeom prst="rect">
            <a:avLst/>
          </a:prstGeom>
        </p:spPr>
        <p:txBody>
          <a:bodyPr wrap="none" lIns="0" tIns="0" rIns="0" bIns="0" rtlCol="0" anchor="t">
            <a:spAutoFit/>
          </a:bodyPr>
          <a:lstStyle/>
          <a:p>
            <a:pPr algn="ctr">
              <a:lnSpc>
                <a:spcPts val="2800"/>
              </a:lnSpc>
              <a:spcBef>
                <a:spcPct val="0"/>
              </a:spcBef>
            </a:pPr>
            <a:r>
              <a:rPr lang="en-US" sz="2000">
                <a:solidFill>
                  <a:srgbClr val="000000"/>
                </a:solidFill>
                <a:latin typeface="Helvetica"/>
                <a:ea typeface="Helvetica"/>
                <a:cs typeface="Helvetica"/>
                <a:sym typeface="Helvetica"/>
              </a:rPr>
              <a:t>9</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17</Slides>
  <Notes>11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Presentation_t2</dc:title>
  <cp:revision>2</cp:revision>
  <dcterms:created xsi:type="dcterms:W3CDTF">2006-08-16T00:00:00Z</dcterms:created>
  <dcterms:modified xsi:type="dcterms:W3CDTF">2025-06-17T09:24:17Z</dcterms:modified>
  <dc:identifier>DAGqErPrFZw</dc:identifier>
</cp:coreProperties>
</file>